
<file path=[Content_Types].xml><?xml version="1.0" encoding="utf-8"?>
<Types xmlns="http://schemas.openxmlformats.org/package/2006/content-types">
  <Default Extension="wav" ContentType="audio/x-wav"/>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sldIdLst>
    <p:sldId id="283" r:id="rId5"/>
    <p:sldId id="280" r:id="rId6"/>
    <p:sldId id="281" r:id="rId7"/>
    <p:sldId id="295" r:id="rId8"/>
    <p:sldId id="296" r:id="rId9"/>
    <p:sldId id="259" r:id="rId10"/>
    <p:sldId id="298" r:id="rId11"/>
    <p:sldId id="260" r:id="rId12"/>
    <p:sldId id="297" r:id="rId13"/>
    <p:sldId id="313" r:id="rId14"/>
    <p:sldId id="299" r:id="rId15"/>
    <p:sldId id="300" r:id="rId16"/>
    <p:sldId id="261" r:id="rId17"/>
    <p:sldId id="278" r:id="rId18"/>
    <p:sldId id="301" r:id="rId19"/>
    <p:sldId id="302" r:id="rId20"/>
    <p:sldId id="279" r:id="rId21"/>
    <p:sldId id="275" r:id="rId22"/>
    <p:sldId id="276" r:id="rId23"/>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1" d="100"/>
          <a:sy n="91" d="100"/>
        </p:scale>
        <p:origin x="-9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p:txBody>
          <a:bodyPr/>
          <a:lstStyle/>
          <a:p>
            <a:pPr fontAlgn="base"/>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transition>
    <p:pull dir="u"/>
    <p:sndAc>
      <p:stSnd>
        <p:snd r:embed="rId2" name="chimes.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7" name="日期占位符 3"/>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7" name="日期占位符 3"/>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4"/>
          <p:cNvSpPr>
            <a:spLocks noGrp="1"/>
          </p:cNvSpPr>
          <p:nvPr>
            <p:ph type="dt" sz="half" idx="1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7" name="日期占位符 2"/>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4"/>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2"/>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3"/>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7" name="日期占位符 4"/>
          <p:cNvSpPr>
            <a:spLocks noGrp="1"/>
          </p:cNvSpPr>
          <p:nvPr>
            <p:ph type="dt" sz="half" idx="1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7" name="日期占位符 4"/>
          <p:cNvSpPr>
            <a:spLocks noGrp="1"/>
          </p:cNvSpPr>
          <p:nvPr>
            <p:ph type="dt" sz="half" idx="1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6"/>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3"/>
          <p:cNvSpPr>
            <a:spLocks noGrp="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buFont typeface="Arial" panose="020B0604020202020204" pitchFamily="34" charset="0"/>
              <a:buNone/>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
            <a:pPr algn="r" fontAlgn="base"/>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1026"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050"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buFontTx/>
              <a:buNone/>
              <a:defRPr sz="1200">
                <a:solidFill>
                  <a:prstClr val="black">
                    <a:tint val="75000"/>
                  </a:prst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buFontTx/>
              <a:buNone/>
              <a:defRPr sz="1200">
                <a:solidFill>
                  <a:prstClr val="black">
                    <a:tint val="75000"/>
                  </a:prst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defRPr>
            </a:lvl1pPr>
          </a:lstStyle>
          <a:p>
            <a:pPr lvl="0" eaLnBrk="1" fontAlgn="base" hangingPunct="1"/>
            <a:fld id="{9A0DB2DC-4C9A-4742-B13C-FB6460FD3503}" type="slidenum">
              <a:rPr lang="zh-CN" altLang="en-US" strike="noStrike" noProof="1" dirty="0">
                <a:latin typeface="Calibri" panose="020F0502020204030204" pitchFamily="34" charset="0"/>
                <a:ea typeface="宋体" panose="02010600030101010101" pitchFamily="2" charset="-122"/>
                <a:cs typeface="+mn-cs"/>
              </a:rPr>
            </a:fld>
            <a:endParaRPr lang="zh-CN" altLang="en-US" strike="noStrike" noProof="1"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3075" name="Rectangle 3"/>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220"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lstStyle>
            <a:lvl1pPr>
              <a:buFontTx/>
              <a:buNone/>
              <a:defRPr sz="1400">
                <a:solidFill>
                  <a:srgbClr val="000000"/>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a:buFontTx/>
              <a:buNone/>
              <a:defRPr sz="1400">
                <a:solidFill>
                  <a:srgbClr val="000000"/>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lstStyle>
            <a:lvl1pPr algn="r">
              <a:defRPr sz="1400">
                <a:solidFill>
                  <a:srgbClr val="000000"/>
                </a:solidFill>
              </a:defRPr>
            </a:lvl1pPr>
          </a:lstStyle>
          <a:p>
            <a:pPr lvl="0" eaLnBrk="1" fontAlgn="base" hangingPunct="1"/>
            <a:fld id="{9A0DB2DC-4C9A-4742-B13C-FB6460FD3503}" type="slidenum">
              <a:rPr lang="en-US" altLang="zh-CN" strike="noStrike" noProof="1" dirty="0">
                <a:latin typeface="Arial" panose="020B0604020202020204" pitchFamily="34" charset="0"/>
                <a:ea typeface="宋体" panose="02010600030101010101" pitchFamily="2" charset="-122"/>
                <a:cs typeface="+mn-cs"/>
              </a:rPr>
            </a:fld>
            <a:endParaRPr lang="en-US" altLang="zh-CN"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2.png"/><Relationship Id="rId3" Type="http://schemas.microsoft.com/office/2007/relationships/media" Target="file:///C:\Users\Administrator\Desktop\&#37101;&#21033;&#20891;&#65306;2&#35838;&#20214;&#12298;&#22238;&#24518;&#25105;&#30340;&#27597;&#20146;&#12299;\&#28891;&#20809;&#37324;&#30340;&#22920;&#22920;_clip.mp3" TargetMode="External"/><Relationship Id="rId2" Type="http://schemas.openxmlformats.org/officeDocument/2006/relationships/audio" Target="file:///C:\Users\Administrator\Desktop\&#37101;&#21033;&#20891;&#65306;2&#35838;&#20214;&#12298;&#22238;&#24518;&#25105;&#30340;&#27597;&#20146;&#12299;\&#28891;&#20809;&#37324;&#30340;&#22920;&#22920;_clip.mp3" TargetMode="Externa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audio" Target="../media/audio1.wav"/></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GIF"/><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image" Target="../media/image5.jpe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audio" Target="../media/audio1.wav"/></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p:txBody>
          <a:bodyPr wrap="square" lIns="91440" tIns="45720" rIns="91440" bIns="45720" anchor="ctr"/>
          <a:p>
            <a:endParaRPr lang="zh-CN" altLang="en-US" dirty="0"/>
          </a:p>
        </p:txBody>
      </p:sp>
      <p:pic>
        <p:nvPicPr>
          <p:cNvPr id="15362" name="内容占位符 3"/>
          <p:cNvPicPr>
            <a:picLocks noGrp="1" noChangeAspect="1"/>
          </p:cNvPicPr>
          <p:nvPr>
            <p:ph idx="1"/>
          </p:nvPr>
        </p:nvPicPr>
        <p:blipFill>
          <a:blip r:embed="rId1"/>
          <a:stretch>
            <a:fillRect/>
          </a:stretch>
        </p:blipFill>
        <p:spPr>
          <a:xfrm>
            <a:off x="0" y="0"/>
            <a:ext cx="9144000" cy="6858000"/>
          </a:xfrm>
        </p:spPr>
      </p:pic>
      <p:pic>
        <p:nvPicPr>
          <p:cNvPr id="4" name="烛光里的妈妈_clip.mp3">
            <a:hlinkClick r:id="" action="ppaction://media"/>
          </p:cNvPr>
          <p:cNvPicPr>
            <a:picLocks noRot="1" noChangeAspect="1"/>
          </p:cNvPicPr>
          <p:nvPr>
            <a:audioFile r:link="rId2"/>
            <p:extLst>
              <p:ext uri="{DAA4B4D4-6D71-4841-9C94-3DE7FCFB9230}">
                <p14:media xmlns:p14="http://schemas.microsoft.com/office/powerpoint/2010/main" r:link="rId3"/>
              </p:ext>
            </p:extLst>
          </p:nvPr>
        </p:nvPicPr>
        <p:blipFill>
          <a:blip r:embed="rId4"/>
          <a:stretch>
            <a:fillRect/>
          </a:stretch>
        </p:blipFill>
        <p:spPr>
          <a:xfrm>
            <a:off x="6948488" y="5373688"/>
            <a:ext cx="665162" cy="66357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042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p:sp>
        <p:nvSpPr>
          <p:cNvPr id="2" name="标题 1"/>
          <p:cNvSpPr>
            <a:spLocks noGrp="1"/>
          </p:cNvSpPr>
          <p:nvPr>
            <p:ph type="title"/>
          </p:nvPr>
        </p:nvSpPr>
        <p:spPr/>
        <p:txBody>
          <a:bodyPr/>
          <a:p>
            <a:r>
              <a:rPr lang="zh-CN" altLang="en-US">
                <a:solidFill>
                  <a:schemeClr val="tx1"/>
                </a:solidFill>
                <a:effectLst>
                  <a:outerShdw blurRad="38100" dist="19050" dir="2700000" algn="tl" rotWithShape="0">
                    <a:schemeClr val="dk1">
                      <a:alpha val="40000"/>
                    </a:schemeClr>
                  </a:outerShdw>
                </a:effectLst>
              </a:rPr>
              <a:t>第二课时</a:t>
            </a:r>
            <a:endParaRPr lang="zh-CN" altLang="en-US">
              <a:solidFill>
                <a:schemeClr val="tx1"/>
              </a:solidFill>
              <a:effectLst>
                <a:outerShdw blurRad="38100" dist="19050" dir="2700000" algn="tl" rotWithShape="0">
                  <a:schemeClr val="dk1">
                    <a:alpha val="40000"/>
                  </a:schemeClr>
                </a:outerShdw>
              </a:effectLst>
            </a:endParaRPr>
          </a:p>
        </p:txBody>
      </p:sp>
      <p:sp>
        <p:nvSpPr>
          <p:cNvPr id="3" name="表格占位符 2"/>
          <p:cNvSpPr>
            <a:spLocks noGrp="1"/>
          </p:cNvSpPr>
          <p:nvPr>
            <p:ph type="tbl" idx="1"/>
          </p:nvPr>
        </p:nvSpPr>
        <p:spPr>
          <a:xfrm>
            <a:off x="551815" y="1600200"/>
            <a:ext cx="8229600" cy="4525963"/>
          </a:xfrm>
        </p:spPr>
      </p:sp>
    </p:spTree>
  </p:cSld>
  <p:clrMapOvr>
    <a:masterClrMapping/>
  </p:clrMapOvr>
  <p:transition>
    <p:pull dir="u"/>
    <p:sndAc>
      <p:stSnd>
        <p:snd r:embed="rId1"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8433"/>
          <p:cNvSpPr>
            <a:spLocks noGrp="1"/>
          </p:cNvSpPr>
          <p:nvPr>
            <p:ph type="title"/>
          </p:nvPr>
        </p:nvSpPr>
        <p:spPr>
          <a:xfrm>
            <a:off x="457200" y="274638"/>
            <a:ext cx="8229600" cy="566737"/>
          </a:xfrm>
        </p:spPr>
        <p:txBody>
          <a:bodyPr anchor="ctr"/>
          <a:p>
            <a:r>
              <a:rPr lang="zh-CN" altLang="en-US" sz="4000" b="1">
                <a:solidFill>
                  <a:srgbClr val="9966FF"/>
                </a:solidFill>
              </a:rPr>
              <a:t>理解探究</a:t>
            </a:r>
            <a:endParaRPr lang="zh-CN" altLang="en-US" sz="4000" b="1">
              <a:solidFill>
                <a:srgbClr val="9966FF"/>
              </a:solidFill>
            </a:endParaRPr>
          </a:p>
        </p:txBody>
      </p:sp>
      <p:sp>
        <p:nvSpPr>
          <p:cNvPr id="18435" name="内容占位符 18434"/>
          <p:cNvSpPr>
            <a:spLocks noGrp="1"/>
          </p:cNvSpPr>
          <p:nvPr>
            <p:ph idx="1"/>
          </p:nvPr>
        </p:nvSpPr>
        <p:spPr>
          <a:xfrm>
            <a:off x="482600" y="958850"/>
            <a:ext cx="8229600" cy="1302385"/>
          </a:xfrm>
        </p:spPr>
        <p:txBody>
          <a:bodyPr anchor="t"/>
          <a:p>
            <a:pPr>
              <a:buNone/>
            </a:pPr>
            <a:r>
              <a:rPr lang="en-US" altLang="zh-CN" sz="2400">
                <a:solidFill>
                  <a:srgbClr val="2D96FF"/>
                </a:solidFill>
                <a:latin typeface="微软雅黑" panose="020B0503020204020204" pitchFamily="34" charset="-122"/>
              </a:rPr>
              <a:t>2</a:t>
            </a:r>
            <a:r>
              <a:rPr lang="zh-CN" altLang="en-US" sz="2400">
                <a:solidFill>
                  <a:srgbClr val="2D96FF"/>
                </a:solidFill>
                <a:latin typeface="微软雅黑" panose="020B0503020204020204" pitchFamily="34" charset="-122"/>
              </a:rPr>
              <a:t>、作者感谢母亲是从哪些方面来写的？在结构形式上有什么特点？采用了什么表达方式？有什么作用？思考这两小节与上文叙事之间的关系。</a:t>
            </a:r>
            <a:endParaRPr lang="zh-CN" altLang="en-US" sz="2400">
              <a:solidFill>
                <a:srgbClr val="2D96FF"/>
              </a:solidFill>
              <a:latin typeface="微软雅黑" panose="020B0503020204020204" pitchFamily="34" charset="-122"/>
            </a:endParaRPr>
          </a:p>
          <a:p>
            <a:pPr>
              <a:buNone/>
            </a:pPr>
            <a:endParaRPr lang="zh-CN" altLang="en-US" sz="2400">
              <a:latin typeface="微软雅黑" panose="020B0503020204020204" pitchFamily="34" charset="-122"/>
            </a:endParaRPr>
          </a:p>
        </p:txBody>
      </p:sp>
      <p:sp>
        <p:nvSpPr>
          <p:cNvPr id="26627"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
        <p:nvSpPr>
          <p:cNvPr id="2" name="文本框 1"/>
          <p:cNvSpPr txBox="1"/>
          <p:nvPr/>
        </p:nvSpPr>
        <p:spPr>
          <a:xfrm>
            <a:off x="471805" y="2775585"/>
            <a:ext cx="8214995" cy="2861310"/>
          </a:xfrm>
          <a:prstGeom prst="rect">
            <a:avLst/>
          </a:prstGeom>
          <a:noFill/>
        </p:spPr>
        <p:txBody>
          <a:bodyPr wrap="square" rtlCol="0">
            <a:spAutoFit/>
          </a:bodyPr>
          <a:p>
            <a:pPr>
              <a:buNone/>
            </a:pPr>
            <a:r>
              <a:rPr lang="en-US" altLang="zh-CN">
                <a:latin typeface="微软雅黑" panose="020B0503020204020204" pitchFamily="34" charset="-122"/>
                <a:sym typeface="+mn-ea"/>
              </a:rPr>
              <a:t>(1)</a:t>
            </a:r>
            <a:r>
              <a:rPr lang="zh-CN" altLang="en-US">
                <a:latin typeface="微软雅黑" panose="020B0503020204020204" pitchFamily="34" charset="-122"/>
                <a:sym typeface="+mn-ea"/>
              </a:rPr>
              <a:t>作者</a:t>
            </a:r>
            <a:r>
              <a:rPr lang="zh-CN" altLang="en-US">
                <a:solidFill>
                  <a:srgbClr val="FF0000"/>
                </a:solidFill>
                <a:latin typeface="微软雅黑" panose="020B0503020204020204" pitchFamily="34" charset="-122"/>
                <a:sym typeface="+mn-ea"/>
              </a:rPr>
              <a:t>感谢母亲是从两个方面来写的</a:t>
            </a:r>
            <a:r>
              <a:rPr lang="zh-CN" altLang="en-US">
                <a:latin typeface="微软雅黑" panose="020B0503020204020204" pitchFamily="34" charset="-122"/>
                <a:sym typeface="+mn-ea"/>
              </a:rPr>
              <a:t>：一是感谢母亲“教给我与困难作斗争的经验”，“给我一个强健的身体，一个勤劳的习惯”；二是“教给我生产的知识和革命的意志，鼓励我以后走上革命的道路。”这是母亲留给儿子最宝贵的财富，作者也深深懂得这“财富”的价值及其对自己的深远影响，从而对母亲发出了由衷的感激之情。</a:t>
            </a:r>
            <a:endParaRPr lang="zh-CN" altLang="en-US">
              <a:latin typeface="微软雅黑" panose="020B0503020204020204" pitchFamily="34" charset="-122"/>
            </a:endParaRPr>
          </a:p>
          <a:p>
            <a:pPr>
              <a:buNone/>
            </a:pPr>
            <a:r>
              <a:rPr lang="en-US" altLang="zh-CN">
                <a:latin typeface="微软雅黑" panose="020B0503020204020204" pitchFamily="34" charset="-122"/>
                <a:sym typeface="+mn-ea"/>
              </a:rPr>
              <a:t>(2)</a:t>
            </a:r>
            <a:r>
              <a:rPr lang="zh-CN" altLang="en-US">
                <a:latin typeface="微软雅黑" panose="020B0503020204020204" pitchFamily="34" charset="-122"/>
                <a:sym typeface="+mn-ea"/>
              </a:rPr>
              <a:t>在</a:t>
            </a:r>
            <a:r>
              <a:rPr lang="zh-CN" altLang="en-US">
                <a:solidFill>
                  <a:srgbClr val="FF0000"/>
                </a:solidFill>
                <a:latin typeface="微软雅黑" panose="020B0503020204020204" pitchFamily="34" charset="-122"/>
                <a:sym typeface="+mn-ea"/>
              </a:rPr>
              <a:t>结构形式</a:t>
            </a:r>
            <a:r>
              <a:rPr lang="zh-CN" altLang="en-US">
                <a:latin typeface="微软雅黑" panose="020B0503020204020204" pitchFamily="34" charset="-122"/>
                <a:sym typeface="+mn-ea"/>
              </a:rPr>
              <a:t>上运用了</a:t>
            </a:r>
            <a:r>
              <a:rPr lang="zh-CN" altLang="en-US">
                <a:solidFill>
                  <a:srgbClr val="FF0000"/>
                </a:solidFill>
                <a:latin typeface="微软雅黑" panose="020B0503020204020204" pitchFamily="34" charset="-122"/>
                <a:sym typeface="+mn-ea"/>
              </a:rPr>
              <a:t>反复的手法</a:t>
            </a:r>
            <a:r>
              <a:rPr lang="zh-CN" altLang="en-US">
                <a:latin typeface="微软雅黑" panose="020B0503020204020204" pitchFamily="34" charset="-122"/>
                <a:sym typeface="+mn-ea"/>
              </a:rPr>
              <a:t>，分列为两段。</a:t>
            </a:r>
            <a:endParaRPr lang="zh-CN" altLang="en-US">
              <a:latin typeface="微软雅黑" panose="020B0503020204020204" pitchFamily="34" charset="-122"/>
            </a:endParaRPr>
          </a:p>
          <a:p>
            <a:pPr>
              <a:buNone/>
            </a:pPr>
            <a:r>
              <a:rPr lang="en-US" altLang="zh-CN">
                <a:latin typeface="微软雅黑" panose="020B0503020204020204" pitchFamily="34" charset="-122"/>
                <a:sym typeface="+mn-ea"/>
              </a:rPr>
              <a:t>(3)</a:t>
            </a:r>
            <a:r>
              <a:rPr lang="zh-CN" altLang="en-US">
                <a:latin typeface="微软雅黑" panose="020B0503020204020204" pitchFamily="34" charset="-122"/>
                <a:sym typeface="+mn-ea"/>
              </a:rPr>
              <a:t>采用了带有抒情笔调的</a:t>
            </a:r>
            <a:r>
              <a:rPr lang="zh-CN" altLang="en-US">
                <a:solidFill>
                  <a:srgbClr val="FF0000"/>
                </a:solidFill>
                <a:latin typeface="微软雅黑" panose="020B0503020204020204" pitchFamily="34" charset="-122"/>
                <a:sym typeface="+mn-ea"/>
              </a:rPr>
              <a:t>议论的表达方式</a:t>
            </a:r>
            <a:r>
              <a:rPr lang="zh-CN" altLang="en-US">
                <a:latin typeface="微软雅黑" panose="020B0503020204020204" pitchFamily="34" charset="-122"/>
                <a:sym typeface="+mn-ea"/>
              </a:rPr>
              <a:t>。</a:t>
            </a:r>
            <a:endParaRPr lang="zh-CN" altLang="en-US">
              <a:latin typeface="微软雅黑" panose="020B0503020204020204" pitchFamily="34" charset="-122"/>
            </a:endParaRPr>
          </a:p>
          <a:p>
            <a:pPr>
              <a:buNone/>
            </a:pPr>
            <a:r>
              <a:rPr lang="en-US" altLang="zh-CN">
                <a:latin typeface="微软雅黑" panose="020B0503020204020204" pitchFamily="34" charset="-122"/>
                <a:sym typeface="+mn-ea"/>
              </a:rPr>
              <a:t>(4)</a:t>
            </a:r>
            <a:r>
              <a:rPr lang="zh-CN" altLang="en-US">
                <a:latin typeface="微软雅黑" panose="020B0503020204020204" pitchFamily="34" charset="-122"/>
                <a:sym typeface="+mn-ea"/>
              </a:rPr>
              <a:t>此处</a:t>
            </a:r>
            <a:r>
              <a:rPr lang="zh-CN" altLang="en-US">
                <a:solidFill>
                  <a:srgbClr val="FF0000"/>
                </a:solidFill>
                <a:latin typeface="微软雅黑" panose="020B0503020204020204" pitchFamily="34" charset="-122"/>
                <a:sym typeface="+mn-ea"/>
              </a:rPr>
              <a:t>承接上文的事实发议论</a:t>
            </a:r>
            <a:r>
              <a:rPr lang="zh-CN" altLang="en-US">
                <a:latin typeface="微软雅黑" panose="020B0503020204020204" pitchFamily="34" charset="-122"/>
                <a:sym typeface="+mn-ea"/>
              </a:rPr>
              <a:t>，不仅高度</a:t>
            </a:r>
            <a:r>
              <a:rPr lang="zh-CN" altLang="en-US">
                <a:solidFill>
                  <a:srgbClr val="FF0000"/>
                </a:solidFill>
                <a:latin typeface="微软雅黑" panose="020B0503020204020204" pitchFamily="34" charset="-122"/>
                <a:sym typeface="+mn-ea"/>
              </a:rPr>
              <a:t>评价了</a:t>
            </a:r>
            <a:r>
              <a:rPr lang="zh-CN" altLang="en-US">
                <a:latin typeface="微软雅黑" panose="020B0503020204020204" pitchFamily="34" charset="-122"/>
                <a:sym typeface="+mn-ea"/>
              </a:rPr>
              <a:t>母亲对作者的教育与影响，而且</a:t>
            </a:r>
            <a:r>
              <a:rPr lang="zh-CN" altLang="en-US">
                <a:solidFill>
                  <a:srgbClr val="FF0000"/>
                </a:solidFill>
                <a:latin typeface="微软雅黑" panose="020B0503020204020204" pitchFamily="34" charset="-122"/>
                <a:sym typeface="+mn-ea"/>
              </a:rPr>
              <a:t>抒发了</a:t>
            </a:r>
            <a:r>
              <a:rPr lang="zh-CN" altLang="en-US">
                <a:latin typeface="微软雅黑" panose="020B0503020204020204" pitchFamily="34" charset="-122"/>
                <a:sym typeface="+mn-ea"/>
              </a:rPr>
              <a:t>作者爱母亲的思想感情。</a:t>
            </a:r>
            <a:endParaRPr lang="zh-CN" altLang="en-US">
              <a:latin typeface="微软雅黑" panose="020B0503020204020204" pitchFamily="34" charset="-122"/>
            </a:endParaRPr>
          </a:p>
          <a:p>
            <a:pPr>
              <a:buNone/>
            </a:pPr>
            <a:r>
              <a:rPr lang="zh-CN" altLang="en-US">
                <a:latin typeface="微软雅黑" panose="020B0503020204020204" pitchFamily="34" charset="-122"/>
                <a:sym typeface="+mn-ea"/>
              </a:rPr>
              <a:t> </a:t>
            </a:r>
            <a:r>
              <a:rPr lang="en-US" altLang="zh-CN">
                <a:latin typeface="微软雅黑" panose="020B0503020204020204" pitchFamily="34" charset="-122"/>
                <a:sym typeface="+mn-ea"/>
              </a:rPr>
              <a:t>(5)</a:t>
            </a:r>
            <a:r>
              <a:rPr lang="zh-CN" altLang="en-US">
                <a:solidFill>
                  <a:srgbClr val="FF0000"/>
                </a:solidFill>
                <a:latin typeface="微软雅黑" panose="020B0503020204020204" pitchFamily="34" charset="-122"/>
                <a:sym typeface="+mn-ea"/>
              </a:rPr>
              <a:t>叙事是基础</a:t>
            </a:r>
            <a:r>
              <a:rPr lang="zh-CN" altLang="en-US">
                <a:latin typeface="微软雅黑" panose="020B0503020204020204" pitchFamily="34" charset="-122"/>
                <a:sym typeface="+mn-ea"/>
              </a:rPr>
              <a:t>，</a:t>
            </a:r>
            <a:r>
              <a:rPr lang="zh-CN" altLang="en-US">
                <a:solidFill>
                  <a:srgbClr val="FF0000"/>
                </a:solidFill>
                <a:latin typeface="微软雅黑" panose="020B0503020204020204" pitchFamily="34" charset="-122"/>
                <a:sym typeface="+mn-ea"/>
              </a:rPr>
              <a:t>议论是升华</a:t>
            </a:r>
            <a:r>
              <a:rPr lang="zh-CN" altLang="en-US">
                <a:latin typeface="微软雅黑" panose="020B0503020204020204" pitchFamily="34" charset="-122"/>
                <a:sym typeface="+mn-ea"/>
              </a:rPr>
              <a:t>。</a:t>
            </a:r>
            <a:endParaRPr lang="zh-CN" altLang="en-US"/>
          </a:p>
        </p:txBody>
      </p:sp>
    </p:spTree>
  </p:cSld>
  <p:clrMapOvr>
    <a:masterClrMapping/>
  </p:clrMapOvr>
  <p:transition>
    <p:pull dir="u"/>
    <p:sndAc>
      <p:stSnd>
        <p:snd r:embed="rId1"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9457"/>
          <p:cNvSpPr>
            <a:spLocks noGrp="1"/>
          </p:cNvSpPr>
          <p:nvPr>
            <p:ph type="title"/>
          </p:nvPr>
        </p:nvSpPr>
        <p:spPr>
          <a:xfrm>
            <a:off x="457200" y="274638"/>
            <a:ext cx="8229600" cy="566737"/>
          </a:xfrm>
        </p:spPr>
        <p:txBody>
          <a:bodyPr anchor="ctr"/>
          <a:p>
            <a:r>
              <a:rPr lang="zh-CN" altLang="en-US" sz="4000" b="1">
                <a:solidFill>
                  <a:srgbClr val="9966FF"/>
                </a:solidFill>
              </a:rPr>
              <a:t>理解探究</a:t>
            </a:r>
            <a:endParaRPr lang="zh-CN" altLang="en-US" sz="4000" b="1">
              <a:solidFill>
                <a:srgbClr val="9966FF"/>
              </a:solidFill>
            </a:endParaRPr>
          </a:p>
        </p:txBody>
      </p:sp>
      <p:sp>
        <p:nvSpPr>
          <p:cNvPr id="19459" name="内容占位符 19458"/>
          <p:cNvSpPr>
            <a:spLocks noGrp="1"/>
          </p:cNvSpPr>
          <p:nvPr>
            <p:ph idx="1"/>
          </p:nvPr>
        </p:nvSpPr>
        <p:spPr>
          <a:xfrm>
            <a:off x="469900" y="1250950"/>
            <a:ext cx="8229600" cy="4527550"/>
          </a:xfrm>
        </p:spPr>
        <p:txBody>
          <a:bodyPr anchor="t"/>
          <a:p>
            <a:pPr>
              <a:buNone/>
            </a:pPr>
            <a:r>
              <a:rPr lang="zh-CN" altLang="en-US">
                <a:latin typeface="宋体" panose="02010600030101010101" pitchFamily="2" charset="-122"/>
              </a:rPr>
              <a:t>读第三部分讨论：</a:t>
            </a:r>
            <a:endParaRPr lang="zh-CN" altLang="en-US">
              <a:latin typeface="宋体" panose="02010600030101010101" pitchFamily="2" charset="-122"/>
            </a:endParaRPr>
          </a:p>
          <a:p>
            <a:pPr>
              <a:buNone/>
            </a:pPr>
            <a:r>
              <a:rPr lang="en-US" altLang="zh-CN">
                <a:latin typeface="宋体" panose="02010600030101010101" pitchFamily="2" charset="-122"/>
              </a:rPr>
              <a:t>1</a:t>
            </a:r>
            <a:r>
              <a:rPr lang="zh-CN" altLang="en-US">
                <a:latin typeface="宋体" panose="02010600030101010101" pitchFamily="2" charset="-122"/>
              </a:rPr>
              <a:t>、这样一位伟大的母亲，朱德同志如何报答母亲深恩的呢？</a:t>
            </a:r>
            <a:endParaRPr lang="zh-CN" altLang="en-US">
              <a:latin typeface="宋体" panose="02010600030101010101" pitchFamily="2" charset="-122"/>
            </a:endParaRPr>
          </a:p>
          <a:p>
            <a:pPr>
              <a:buNone/>
            </a:pPr>
            <a:r>
              <a:rPr lang="zh-CN" altLang="en-US">
                <a:solidFill>
                  <a:srgbClr val="FF0000"/>
                </a:solidFill>
                <a:latin typeface="宋体" panose="02010600030101010101" pitchFamily="2" charset="-122"/>
              </a:rPr>
              <a:t>这两段表达了这几层意思：</a:t>
            </a:r>
            <a:endParaRPr lang="zh-CN" altLang="en-US">
              <a:solidFill>
                <a:srgbClr val="FF0000"/>
              </a:solidFill>
              <a:latin typeface="宋体" panose="02010600030101010101" pitchFamily="2" charset="-122"/>
            </a:endParaRPr>
          </a:p>
          <a:p>
            <a:pPr>
              <a:buNone/>
            </a:pPr>
            <a:r>
              <a:rPr lang="en-US" altLang="zh-CN">
                <a:solidFill>
                  <a:srgbClr val="FF0000"/>
                </a:solidFill>
                <a:latin typeface="宋体" panose="02010600030101010101" pitchFamily="2" charset="-122"/>
              </a:rPr>
              <a:t>①</a:t>
            </a:r>
            <a:r>
              <a:rPr lang="zh-CN" altLang="en-US">
                <a:solidFill>
                  <a:srgbClr val="FF0000"/>
                </a:solidFill>
                <a:latin typeface="宋体" panose="02010600030101010101" pitchFamily="2" charset="-122"/>
              </a:rPr>
              <a:t>痛悼母亲的离去</a:t>
            </a:r>
            <a:r>
              <a:rPr lang="en-US" altLang="zh-CN">
                <a:solidFill>
                  <a:srgbClr val="FF0000"/>
                </a:solidFill>
                <a:latin typeface="宋体" panose="02010600030101010101" pitchFamily="2" charset="-122"/>
              </a:rPr>
              <a:t>②</a:t>
            </a:r>
            <a:r>
              <a:rPr lang="zh-CN" altLang="en-US">
                <a:solidFill>
                  <a:srgbClr val="FF0000"/>
                </a:solidFill>
                <a:latin typeface="宋体" panose="02010600030101010101" pitchFamily="2" charset="-122"/>
              </a:rPr>
              <a:t>对母亲的高度评价</a:t>
            </a:r>
            <a:r>
              <a:rPr lang="en-US" altLang="zh-CN">
                <a:solidFill>
                  <a:srgbClr val="FF0000"/>
                </a:solidFill>
                <a:latin typeface="宋体" panose="02010600030101010101" pitchFamily="2" charset="-122"/>
              </a:rPr>
              <a:t>③</a:t>
            </a:r>
            <a:r>
              <a:rPr lang="zh-CN" altLang="en-US">
                <a:solidFill>
                  <a:srgbClr val="FF0000"/>
                </a:solidFill>
                <a:latin typeface="宋体" panose="02010600030101010101" pitchFamily="2" charset="-122"/>
              </a:rPr>
              <a:t>决心尽忠革命事业</a:t>
            </a:r>
            <a:endParaRPr lang="zh-CN" altLang="en-US">
              <a:solidFill>
                <a:srgbClr val="FF0000"/>
              </a:solidFill>
              <a:latin typeface="宋体" panose="02010600030101010101" pitchFamily="2" charset="-122"/>
            </a:endParaRPr>
          </a:p>
          <a:p>
            <a:pPr>
              <a:buNone/>
            </a:pPr>
            <a:r>
              <a:rPr lang="en-US" altLang="zh-CN">
                <a:latin typeface="宋体" panose="02010600030101010101" pitchFamily="2" charset="-122"/>
              </a:rPr>
              <a:t>2</a:t>
            </a:r>
            <a:r>
              <a:rPr lang="zh-CN" altLang="en-US">
                <a:latin typeface="宋体" panose="02010600030101010101" pitchFamily="2" charset="-122"/>
              </a:rPr>
              <a:t>、“创造了”和“创造着”位置能否互换？</a:t>
            </a:r>
            <a:endParaRPr lang="zh-CN" altLang="en-US">
              <a:latin typeface="宋体" panose="02010600030101010101" pitchFamily="2" charset="-122"/>
            </a:endParaRPr>
          </a:p>
          <a:p>
            <a:pPr>
              <a:buNone/>
            </a:pPr>
            <a:r>
              <a:rPr lang="zh-CN" altLang="en-US">
                <a:solidFill>
                  <a:srgbClr val="FF0000"/>
                </a:solidFill>
                <a:latin typeface="宋体" panose="02010600030101010101" pitchFamily="2" charset="-122"/>
              </a:rPr>
              <a:t>“创造了”</a:t>
            </a:r>
            <a:r>
              <a:rPr lang="en-US" altLang="zh-CN">
                <a:solidFill>
                  <a:srgbClr val="FF0000"/>
                </a:solidFill>
                <a:latin typeface="宋体" panose="02010600030101010101" pitchFamily="2" charset="-122"/>
              </a:rPr>
              <a:t>——</a:t>
            </a:r>
            <a:r>
              <a:rPr lang="zh-CN" altLang="en-US">
                <a:solidFill>
                  <a:srgbClr val="FF0000"/>
                </a:solidFill>
                <a:latin typeface="宋体" panose="02010600030101010101" pitchFamily="2" charset="-122"/>
              </a:rPr>
              <a:t>是指过去；</a:t>
            </a:r>
            <a:endParaRPr lang="zh-CN" altLang="en-US">
              <a:solidFill>
                <a:srgbClr val="FF0000"/>
              </a:solidFill>
              <a:latin typeface="宋体" panose="02010600030101010101" pitchFamily="2" charset="-122"/>
            </a:endParaRPr>
          </a:p>
          <a:p>
            <a:pPr>
              <a:buNone/>
            </a:pPr>
            <a:r>
              <a:rPr lang="zh-CN" altLang="en-US">
                <a:solidFill>
                  <a:srgbClr val="FF0000"/>
                </a:solidFill>
                <a:latin typeface="宋体" panose="02010600030101010101" pitchFamily="2" charset="-122"/>
              </a:rPr>
              <a:t>“创造着”</a:t>
            </a:r>
            <a:r>
              <a:rPr lang="en-US" altLang="zh-CN">
                <a:solidFill>
                  <a:srgbClr val="FF0000"/>
                </a:solidFill>
                <a:latin typeface="宋体" panose="02010600030101010101" pitchFamily="2" charset="-122"/>
              </a:rPr>
              <a:t>——</a:t>
            </a:r>
            <a:r>
              <a:rPr lang="zh-CN" altLang="en-US">
                <a:solidFill>
                  <a:srgbClr val="FF0000"/>
                </a:solidFill>
                <a:latin typeface="宋体" panose="02010600030101010101" pitchFamily="2" charset="-122"/>
              </a:rPr>
              <a:t>是指现在。</a:t>
            </a:r>
            <a:endParaRPr lang="zh-CN" altLang="en-US">
              <a:solidFill>
                <a:srgbClr val="FF0000"/>
              </a:solidFill>
              <a:latin typeface="宋体" panose="02010600030101010101" pitchFamily="2" charset="-122"/>
            </a:endParaRPr>
          </a:p>
        </p:txBody>
      </p:sp>
      <p:sp>
        <p:nvSpPr>
          <p:cNvPr id="27651"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59">
                                            <p:txEl>
                                              <p:charRg st="37" end="50"/>
                                            </p:txEl>
                                          </p:spTgt>
                                        </p:tgtEl>
                                        <p:attrNameLst>
                                          <p:attrName>style.visibility</p:attrName>
                                        </p:attrNameLst>
                                      </p:cBhvr>
                                      <p:to>
                                        <p:strVal val="visible"/>
                                      </p:to>
                                    </p:set>
                                    <p:anim calcmode="lin" valueType="num">
                                      <p:cBhvr>
                                        <p:cTn id="7" dur="500" fill="hold"/>
                                        <p:tgtEl>
                                          <p:spTgt spid="19459">
                                            <p:txEl>
                                              <p:charRg st="37" end="50"/>
                                            </p:txEl>
                                          </p:spTgt>
                                        </p:tgtEl>
                                        <p:attrNameLst>
                                          <p:attrName>ppt_x</p:attrName>
                                        </p:attrNameLst>
                                      </p:cBhvr>
                                      <p:tavLst>
                                        <p:tav tm="0">
                                          <p:val>
                                            <p:strVal val="#ppt_x"/>
                                          </p:val>
                                        </p:tav>
                                        <p:tav tm="100000">
                                          <p:val>
                                            <p:strVal val="#ppt_x"/>
                                          </p:val>
                                        </p:tav>
                                      </p:tavLst>
                                    </p:anim>
                                    <p:anim calcmode="lin" valueType="num">
                                      <p:cBhvr>
                                        <p:cTn id="8" dur="500" fill="hold"/>
                                        <p:tgtEl>
                                          <p:spTgt spid="19459">
                                            <p:txEl>
                                              <p:charRg st="37" end="5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59">
                                            <p:txEl>
                                              <p:charRg st="50" end="77"/>
                                            </p:txEl>
                                          </p:spTgt>
                                        </p:tgtEl>
                                        <p:attrNameLst>
                                          <p:attrName>style.visibility</p:attrName>
                                        </p:attrNameLst>
                                      </p:cBhvr>
                                      <p:to>
                                        <p:strVal val="visible"/>
                                      </p:to>
                                    </p:set>
                                    <p:anim calcmode="lin" valueType="num">
                                      <p:cBhvr>
                                        <p:cTn id="13" dur="500" fill="hold"/>
                                        <p:tgtEl>
                                          <p:spTgt spid="19459">
                                            <p:txEl>
                                              <p:charRg st="50" end="77"/>
                                            </p:txEl>
                                          </p:spTgt>
                                        </p:tgtEl>
                                        <p:attrNameLst>
                                          <p:attrName>ppt_x</p:attrName>
                                        </p:attrNameLst>
                                      </p:cBhvr>
                                      <p:tavLst>
                                        <p:tav tm="0">
                                          <p:val>
                                            <p:strVal val="#ppt_x"/>
                                          </p:val>
                                        </p:tav>
                                        <p:tav tm="100000">
                                          <p:val>
                                            <p:strVal val="#ppt_x"/>
                                          </p:val>
                                        </p:tav>
                                      </p:tavLst>
                                    </p:anim>
                                    <p:anim calcmode="lin" valueType="num">
                                      <p:cBhvr>
                                        <p:cTn id="14" dur="500" fill="hold"/>
                                        <p:tgtEl>
                                          <p:spTgt spid="19459">
                                            <p:txEl>
                                              <p:charRg st="50" end="7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459">
                                            <p:txEl>
                                              <p:charRg st="98" end="111"/>
                                            </p:txEl>
                                          </p:spTgt>
                                        </p:tgtEl>
                                        <p:attrNameLst>
                                          <p:attrName>style.visibility</p:attrName>
                                        </p:attrNameLst>
                                      </p:cBhvr>
                                      <p:to>
                                        <p:strVal val="visible"/>
                                      </p:to>
                                    </p:set>
                                    <p:anim calcmode="lin" valueType="num">
                                      <p:cBhvr>
                                        <p:cTn id="19" dur="500" fill="hold"/>
                                        <p:tgtEl>
                                          <p:spTgt spid="19459">
                                            <p:txEl>
                                              <p:charRg st="98" end="111"/>
                                            </p:txEl>
                                          </p:spTgt>
                                        </p:tgtEl>
                                        <p:attrNameLst>
                                          <p:attrName>ppt_x</p:attrName>
                                        </p:attrNameLst>
                                      </p:cBhvr>
                                      <p:tavLst>
                                        <p:tav tm="0">
                                          <p:val>
                                            <p:strVal val="#ppt_x"/>
                                          </p:val>
                                        </p:tav>
                                        <p:tav tm="100000">
                                          <p:val>
                                            <p:strVal val="#ppt_x"/>
                                          </p:val>
                                        </p:tav>
                                      </p:tavLst>
                                    </p:anim>
                                    <p:anim calcmode="lin" valueType="num">
                                      <p:cBhvr>
                                        <p:cTn id="20" dur="500" fill="hold"/>
                                        <p:tgtEl>
                                          <p:spTgt spid="19459">
                                            <p:txEl>
                                              <p:charRg st="98" end="11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459">
                                            <p:txEl>
                                              <p:charRg st="111" end="124"/>
                                            </p:txEl>
                                          </p:spTgt>
                                        </p:tgtEl>
                                        <p:attrNameLst>
                                          <p:attrName>style.visibility</p:attrName>
                                        </p:attrNameLst>
                                      </p:cBhvr>
                                      <p:to>
                                        <p:strVal val="visible"/>
                                      </p:to>
                                    </p:set>
                                    <p:anim calcmode="lin" valueType="num">
                                      <p:cBhvr>
                                        <p:cTn id="25" dur="500" fill="hold"/>
                                        <p:tgtEl>
                                          <p:spTgt spid="19459">
                                            <p:txEl>
                                              <p:charRg st="111" end="124"/>
                                            </p:txEl>
                                          </p:spTgt>
                                        </p:tgtEl>
                                        <p:attrNameLst>
                                          <p:attrName>ppt_x</p:attrName>
                                        </p:attrNameLst>
                                      </p:cBhvr>
                                      <p:tavLst>
                                        <p:tav tm="0">
                                          <p:val>
                                            <p:strVal val="#ppt_x"/>
                                          </p:val>
                                        </p:tav>
                                        <p:tav tm="100000">
                                          <p:val>
                                            <p:strVal val="#ppt_x"/>
                                          </p:val>
                                        </p:tav>
                                      </p:tavLst>
                                    </p:anim>
                                    <p:anim calcmode="lin" valueType="num">
                                      <p:cBhvr>
                                        <p:cTn id="26" dur="500" fill="hold"/>
                                        <p:tgtEl>
                                          <p:spTgt spid="19459">
                                            <p:txEl>
                                              <p:charRg st="111" end="12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3" name="Picture 1" descr="J:\孙波专用\课件制作所需资料\背景2009-10-2\1170744756688.jpg"/>
          <p:cNvPicPr>
            <a:picLocks noChangeAspect="1"/>
          </p:cNvPicPr>
          <p:nvPr/>
        </p:nvPicPr>
        <p:blipFill>
          <a:blip r:embed="rId1"/>
          <a:stretch>
            <a:fillRect/>
          </a:stretch>
        </p:blipFill>
        <p:spPr>
          <a:xfrm>
            <a:off x="0" y="0"/>
            <a:ext cx="9139238" cy="6858000"/>
          </a:xfrm>
          <a:prstGeom prst="rect">
            <a:avLst/>
          </a:prstGeom>
          <a:noFill/>
          <a:ln w="9525">
            <a:noFill/>
          </a:ln>
        </p:spPr>
      </p:pic>
      <p:sp>
        <p:nvSpPr>
          <p:cNvPr id="28674" name="TextBox 2"/>
          <p:cNvSpPr txBox="1"/>
          <p:nvPr/>
        </p:nvSpPr>
        <p:spPr>
          <a:xfrm>
            <a:off x="433388" y="2133600"/>
            <a:ext cx="8099425" cy="4032250"/>
          </a:xfrm>
          <a:prstGeom prst="rect">
            <a:avLst/>
          </a:prstGeom>
          <a:noFill/>
          <a:ln w="9525">
            <a:noFill/>
          </a:ln>
        </p:spPr>
        <p:txBody>
          <a:bodyPr>
            <a:spAutoFit/>
          </a:bodyPr>
          <a:p>
            <a:r>
              <a:rPr lang="zh-CN" altLang="zh-CN" sz="4000" b="1" dirty="0">
                <a:solidFill>
                  <a:srgbClr val="0000FF"/>
                </a:solidFill>
                <a:latin typeface="楷体_GB2312" pitchFamily="49" charset="-122"/>
                <a:ea typeface="楷体_GB2312" pitchFamily="49" charset="-122"/>
              </a:rPr>
              <a:t>《回忆我的母亲》</a:t>
            </a:r>
            <a:endParaRPr lang="en-US" altLang="zh-CN" sz="4000" b="1" dirty="0">
              <a:solidFill>
                <a:srgbClr val="0000FF"/>
              </a:solidFill>
              <a:latin typeface="楷体_GB2312" pitchFamily="49" charset="-122"/>
              <a:ea typeface="楷体_GB2312" pitchFamily="49" charset="-122"/>
            </a:endParaRPr>
          </a:p>
          <a:p>
            <a:r>
              <a:rPr lang="zh-CN" altLang="zh-CN" sz="4000" b="1" dirty="0">
                <a:solidFill>
                  <a:srgbClr val="0000FF"/>
                </a:solidFill>
                <a:latin typeface="楷体_GB2312" pitchFamily="49" charset="-122"/>
                <a:ea typeface="楷体_GB2312" pitchFamily="49" charset="-122"/>
              </a:rPr>
              <a:t>《秋天的怀念》</a:t>
            </a:r>
            <a:endParaRPr lang="en-US" altLang="zh-CN" sz="4000" b="1" dirty="0">
              <a:solidFill>
                <a:srgbClr val="0000FF"/>
              </a:solidFill>
              <a:latin typeface="楷体_GB2312" pitchFamily="49" charset="-122"/>
              <a:ea typeface="楷体_GB2312" pitchFamily="49" charset="-122"/>
            </a:endParaRPr>
          </a:p>
          <a:p>
            <a:endParaRPr lang="en-US" altLang="zh-CN" sz="4800" b="1" dirty="0">
              <a:latin typeface="楷体_GB2312" pitchFamily="49" charset="-122"/>
              <a:ea typeface="楷体_GB2312" pitchFamily="49" charset="-122"/>
            </a:endParaRPr>
          </a:p>
          <a:p>
            <a:r>
              <a:rPr lang="zh-CN" altLang="zh-CN" sz="4800" b="1" dirty="0">
                <a:latin typeface="楷体_GB2312" pitchFamily="49" charset="-122"/>
                <a:ea typeface="楷体_GB2312" pitchFamily="49" charset="-122"/>
              </a:rPr>
              <a:t>思考</a:t>
            </a:r>
            <a:r>
              <a:rPr lang="zh-CN" altLang="en-US" sz="4800" b="1" dirty="0">
                <a:latin typeface="楷体_GB2312" pitchFamily="49" charset="-122"/>
                <a:ea typeface="楷体_GB2312" pitchFamily="49" charset="-122"/>
              </a:rPr>
              <a:t>：</a:t>
            </a:r>
            <a:r>
              <a:rPr lang="zh-CN" altLang="zh-CN" sz="3600" b="1" dirty="0">
                <a:latin typeface="楷体" panose="02010609060101010101" pitchFamily="49" charset="-122"/>
                <a:ea typeface="楷体" panose="02010609060101010101" pitchFamily="49" charset="-122"/>
              </a:rPr>
              <a:t>两篇文章中的</a:t>
            </a:r>
            <a:r>
              <a:rPr lang="zh-CN" altLang="zh-CN" sz="3600" b="1" dirty="0">
                <a:solidFill>
                  <a:srgbClr val="FF0000"/>
                </a:solidFill>
                <a:latin typeface="楷体" panose="02010609060101010101" pitchFamily="49" charset="-122"/>
                <a:ea typeface="楷体" panose="02010609060101010101" pitchFamily="49" charset="-122"/>
              </a:rPr>
              <a:t>母亲形象</a:t>
            </a:r>
            <a:r>
              <a:rPr lang="zh-CN" altLang="zh-CN" sz="3600" b="1" dirty="0">
                <a:latin typeface="楷体" panose="02010609060101010101" pitchFamily="49" charset="-122"/>
                <a:ea typeface="楷体" panose="02010609060101010101" pitchFamily="49" charset="-122"/>
              </a:rPr>
              <a:t>、文章的</a:t>
            </a:r>
            <a:r>
              <a:rPr lang="zh-CN" altLang="zh-CN" sz="3600" b="1" dirty="0">
                <a:solidFill>
                  <a:srgbClr val="FF0000"/>
                </a:solidFill>
                <a:latin typeface="楷体" panose="02010609060101010101" pitchFamily="49" charset="-122"/>
                <a:ea typeface="楷体" panose="02010609060101010101" pitchFamily="49" charset="-122"/>
              </a:rPr>
              <a:t>写作手法</a:t>
            </a:r>
            <a:r>
              <a:rPr lang="zh-CN" altLang="zh-CN" sz="3600" b="1" dirty="0">
                <a:latin typeface="楷体" panose="02010609060101010101" pitchFamily="49" charset="-122"/>
                <a:ea typeface="楷体" panose="02010609060101010101" pitchFamily="49" charset="-122"/>
              </a:rPr>
              <a:t>、作品的</a:t>
            </a:r>
            <a:r>
              <a:rPr lang="zh-CN" altLang="zh-CN" sz="3600" b="1" dirty="0">
                <a:solidFill>
                  <a:srgbClr val="FF0000"/>
                </a:solidFill>
                <a:latin typeface="楷体" panose="02010609060101010101" pitchFamily="49" charset="-122"/>
                <a:ea typeface="楷体" panose="02010609060101010101" pitchFamily="49" charset="-122"/>
              </a:rPr>
              <a:t>语言风格</a:t>
            </a:r>
            <a:r>
              <a:rPr lang="zh-CN" altLang="zh-CN" sz="3600" b="1" dirty="0">
                <a:latin typeface="楷体" panose="02010609060101010101" pitchFamily="49" charset="-122"/>
                <a:ea typeface="楷体" panose="02010609060101010101" pitchFamily="49" charset="-122"/>
              </a:rPr>
              <a:t>等方面各有什么不同？</a:t>
            </a:r>
            <a:endParaRPr lang="zh-CN" altLang="en-US" sz="3600" b="1" dirty="0">
              <a:latin typeface="楷体" panose="02010609060101010101" pitchFamily="49" charset="-122"/>
              <a:ea typeface="楷体" panose="02010609060101010101" pitchFamily="49" charset="-122"/>
            </a:endParaRPr>
          </a:p>
        </p:txBody>
      </p:sp>
      <p:grpSp>
        <p:nvGrpSpPr>
          <p:cNvPr id="28675" name="Group 13"/>
          <p:cNvGrpSpPr/>
          <p:nvPr/>
        </p:nvGrpSpPr>
        <p:grpSpPr>
          <a:xfrm>
            <a:off x="684213" y="260350"/>
            <a:ext cx="3743325" cy="1239838"/>
            <a:chOff x="2517" y="877"/>
            <a:chExt cx="1741" cy="488"/>
          </a:xfrm>
        </p:grpSpPr>
        <p:sp>
          <p:nvSpPr>
            <p:cNvPr id="28676" name="AutoShape 14"/>
            <p:cNvSpPr/>
            <p:nvPr/>
          </p:nvSpPr>
          <p:spPr>
            <a:xfrm>
              <a:off x="2517" y="877"/>
              <a:ext cx="1741" cy="488"/>
            </a:xfrm>
            <a:prstGeom prst="roundRect">
              <a:avLst>
                <a:gd name="adj" fmla="val 17509"/>
              </a:avLst>
            </a:prstGeom>
            <a:gradFill rotWithShape="1">
              <a:gsLst>
                <a:gs pos="0">
                  <a:srgbClr val="3399FF"/>
                </a:gs>
                <a:gs pos="50000">
                  <a:srgbClr val="CCECFF"/>
                </a:gs>
                <a:gs pos="100000">
                  <a:srgbClr val="3399FF"/>
                </a:gs>
              </a:gsLst>
              <a:lin ang="5400000" scaled="1"/>
              <a:tileRect/>
            </a:gradFill>
            <a:ln w="9525">
              <a:noFill/>
            </a:ln>
          </p:spPr>
          <p:txBody>
            <a:bodyPr wrap="none" anchor="ctr"/>
            <a:p>
              <a:pPr>
                <a:lnSpc>
                  <a:spcPct val="90000"/>
                </a:lnSpc>
                <a:spcBef>
                  <a:spcPct val="20000"/>
                </a:spcBef>
              </a:pPr>
              <a:endParaRPr lang="zh-CN" altLang="zh-CN" sz="2800" b="1" dirty="0">
                <a:latin typeface="Calibri" panose="020F0502020204030204" pitchFamily="34" charset="0"/>
              </a:endParaRPr>
            </a:p>
          </p:txBody>
        </p:sp>
        <p:grpSp>
          <p:nvGrpSpPr>
            <p:cNvPr id="28677" name="Group 15"/>
            <p:cNvGrpSpPr/>
            <p:nvPr/>
          </p:nvGrpSpPr>
          <p:grpSpPr>
            <a:xfrm>
              <a:off x="2607" y="910"/>
              <a:ext cx="1541" cy="438"/>
              <a:chOff x="975" y="1407"/>
              <a:chExt cx="4108" cy="547"/>
            </a:xfrm>
          </p:grpSpPr>
          <p:sp>
            <p:nvSpPr>
              <p:cNvPr id="28678" name="AutoShape 16"/>
              <p:cNvSpPr/>
              <p:nvPr/>
            </p:nvSpPr>
            <p:spPr>
              <a:xfrm>
                <a:off x="1095" y="1839"/>
                <a:ext cx="3988" cy="115"/>
              </a:xfrm>
              <a:prstGeom prst="roundRect">
                <a:avLst>
                  <a:gd name="adj" fmla="val 50000"/>
                </a:avLst>
              </a:prstGeom>
              <a:gradFill rotWithShape="1">
                <a:gsLst>
                  <a:gs pos="0">
                    <a:srgbClr val="E0AD2E">
                      <a:alpha val="0"/>
                    </a:srgbClr>
                  </a:gs>
                  <a:gs pos="100000">
                    <a:srgbClr val="FFFFFF"/>
                  </a:gs>
                </a:gsLst>
                <a:lin ang="5400000" scaled="1"/>
                <a:tileRect/>
              </a:gradFill>
              <a:ln w="9525">
                <a:noFill/>
              </a:ln>
            </p:spPr>
            <p:txBody>
              <a:bodyPr wrap="none" anchor="ctr"/>
              <a:p>
                <a:endParaRPr lang="zh-CN" altLang="en-US" dirty="0">
                  <a:latin typeface="Calibri" panose="020F0502020204030204" pitchFamily="34" charset="0"/>
                </a:endParaRPr>
              </a:p>
            </p:txBody>
          </p:sp>
          <p:sp>
            <p:nvSpPr>
              <p:cNvPr id="28679" name="AutoShape 17"/>
              <p:cNvSpPr/>
              <p:nvPr/>
            </p:nvSpPr>
            <p:spPr>
              <a:xfrm>
                <a:off x="975" y="1407"/>
                <a:ext cx="3988" cy="115"/>
              </a:xfrm>
              <a:prstGeom prst="roundRect">
                <a:avLst>
                  <a:gd name="adj" fmla="val 50000"/>
                </a:avLst>
              </a:prstGeom>
              <a:gradFill rotWithShape="1">
                <a:gsLst>
                  <a:gs pos="0">
                    <a:srgbClr val="FFFFFF"/>
                  </a:gs>
                  <a:gs pos="100000">
                    <a:srgbClr val="E0AD2E">
                      <a:alpha val="0"/>
                    </a:srgbClr>
                  </a:gs>
                </a:gsLst>
                <a:lin ang="5400000" scaled="1"/>
                <a:tileRect/>
              </a:gradFill>
              <a:ln w="9525">
                <a:noFill/>
              </a:ln>
            </p:spPr>
            <p:txBody>
              <a:bodyPr wrap="none" anchor="ctr"/>
              <a:p>
                <a:endParaRPr lang="zh-CN" altLang="en-US" dirty="0">
                  <a:latin typeface="Calibri" panose="020F0502020204030204" pitchFamily="34" charset="0"/>
                </a:endParaRPr>
              </a:p>
            </p:txBody>
          </p:sp>
        </p:grpSp>
      </p:grpSp>
      <p:sp>
        <p:nvSpPr>
          <p:cNvPr id="28680" name="TextBox 8"/>
          <p:cNvSpPr txBox="1"/>
          <p:nvPr/>
        </p:nvSpPr>
        <p:spPr>
          <a:xfrm>
            <a:off x="539750" y="260350"/>
            <a:ext cx="4103688" cy="1108075"/>
          </a:xfrm>
          <a:prstGeom prst="rect">
            <a:avLst/>
          </a:prstGeom>
          <a:noFill/>
          <a:ln w="9525">
            <a:noFill/>
          </a:ln>
        </p:spPr>
        <p:txBody>
          <a:bodyPr>
            <a:spAutoFit/>
          </a:bodyPr>
          <a:p>
            <a:pPr algn="ctr"/>
            <a:r>
              <a:rPr lang="zh-CN" altLang="en-US" sz="6600" b="1" dirty="0">
                <a:solidFill>
                  <a:srgbClr val="FF0000"/>
                </a:solidFill>
                <a:latin typeface="黑体" panose="02010609060101010101" pitchFamily="49" charset="-122"/>
                <a:ea typeface="黑体" panose="02010609060101010101" pitchFamily="49" charset="-122"/>
              </a:rPr>
              <a:t>对比阅读</a:t>
            </a:r>
            <a:endParaRPr lang="zh-CN" altLang="en-US" sz="6600" b="1" dirty="0">
              <a:solidFill>
                <a:srgbClr val="FF0000"/>
              </a:solidFill>
              <a:latin typeface="黑体" panose="02010609060101010101" pitchFamily="49" charset="-122"/>
              <a:ea typeface="黑体" panose="02010609060101010101" pitchFamily="49" charset="-122"/>
            </a:endParaRPr>
          </a:p>
        </p:txBody>
      </p:sp>
      <p:pic>
        <p:nvPicPr>
          <p:cNvPr id="28681" name="Picture 6" descr="E:\新建文件夹\mothertm.gif"/>
          <p:cNvPicPr>
            <a:picLocks noChangeAspect="1"/>
          </p:cNvPicPr>
          <p:nvPr/>
        </p:nvPicPr>
        <p:blipFill>
          <a:blip r:embed="rId2"/>
          <a:stretch>
            <a:fillRect/>
          </a:stretch>
        </p:blipFill>
        <p:spPr>
          <a:xfrm>
            <a:off x="6516688" y="0"/>
            <a:ext cx="1806575" cy="2420938"/>
          </a:xfrm>
          <a:prstGeom prst="rect">
            <a:avLst/>
          </a:prstGeom>
          <a:noFill/>
          <a:ln w="9525">
            <a:noFill/>
          </a:ln>
        </p:spPr>
      </p:pic>
    </p:spTree>
  </p:cSld>
  <p:clrMapOvr>
    <a:masterClrMapping/>
  </p:clrMapOvr>
  <p:transition spd="med">
    <p:strips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1"/>
          <p:cNvSpPr>
            <a:spLocks noGrp="1"/>
          </p:cNvSpPr>
          <p:nvPr>
            <p:ph type="title"/>
          </p:nvPr>
        </p:nvSpPr>
        <p:spPr/>
        <p:txBody>
          <a:bodyPr wrap="square" lIns="91440" tIns="45720" rIns="91440" bIns="45720" anchor="ctr"/>
          <a:p>
            <a:endParaRPr lang="zh-CN" altLang="en-US" dirty="0"/>
          </a:p>
        </p:txBody>
      </p:sp>
      <p:sp>
        <p:nvSpPr>
          <p:cNvPr id="29698" name="内容占位符 2"/>
          <p:cNvSpPr>
            <a:spLocks noGrp="1"/>
          </p:cNvSpPr>
          <p:nvPr>
            <p:ph idx="1"/>
          </p:nvPr>
        </p:nvSpPr>
        <p:spPr/>
        <p:txBody>
          <a:bodyPr wrap="square" lIns="91440" tIns="45720" rIns="91440" bIns="45720" anchor="t"/>
          <a:p>
            <a:endParaRPr lang="zh-CN" altLang="en-US" dirty="0"/>
          </a:p>
        </p:txBody>
      </p:sp>
      <p:pic>
        <p:nvPicPr>
          <p:cNvPr id="29699" name="Picture 2"/>
          <p:cNvPicPr>
            <a:picLocks noChangeAspect="1"/>
          </p:cNvPicPr>
          <p:nvPr/>
        </p:nvPicPr>
        <p:blipFill>
          <a:blip r:embed="rId1"/>
          <a:stretch>
            <a:fillRect/>
          </a:stretch>
        </p:blipFill>
        <p:spPr>
          <a:xfrm>
            <a:off x="1588" y="3175"/>
            <a:ext cx="9139237" cy="6858000"/>
          </a:xfrm>
          <a:prstGeom prst="rect">
            <a:avLst/>
          </a:prstGeom>
          <a:noFill/>
          <a:ln w="9525">
            <a:noFill/>
          </a:ln>
        </p:spPr>
      </p:pic>
      <p:sp>
        <p:nvSpPr>
          <p:cNvPr id="29700" name="TextBox 3"/>
          <p:cNvSpPr txBox="1"/>
          <p:nvPr/>
        </p:nvSpPr>
        <p:spPr>
          <a:xfrm>
            <a:off x="323850" y="476250"/>
            <a:ext cx="8569325" cy="5694363"/>
          </a:xfrm>
          <a:prstGeom prst="rect">
            <a:avLst/>
          </a:prstGeom>
          <a:noFill/>
          <a:ln w="9525">
            <a:noFill/>
          </a:ln>
        </p:spPr>
        <p:txBody>
          <a:bodyPr>
            <a:spAutoFit/>
          </a:bodyPr>
          <a:p>
            <a:r>
              <a:rPr lang="zh-CN" altLang="en-US" sz="2800" b="1" dirty="0">
                <a:latin typeface="楷体" panose="02010609060101010101" pitchFamily="49" charset="-122"/>
                <a:ea typeface="楷体" panose="02010609060101010101" pitchFamily="49" charset="-122"/>
              </a:rPr>
              <a:t>    母亲就</a:t>
            </a:r>
            <a:r>
              <a:rPr lang="zh-CN" altLang="en-US" sz="2800" b="1" dirty="0">
                <a:solidFill>
                  <a:srgbClr val="FF0000"/>
                </a:solidFill>
                <a:latin typeface="楷体" panose="02010609060101010101" pitchFamily="49" charset="-122"/>
                <a:ea typeface="楷体" panose="02010609060101010101" pitchFamily="49" charset="-122"/>
              </a:rPr>
              <a:t>悄悄地躲</a:t>
            </a:r>
            <a:r>
              <a:rPr lang="zh-CN" altLang="en-US" sz="2800" b="1" dirty="0">
                <a:latin typeface="楷体" panose="02010609060101010101" pitchFamily="49" charset="-122"/>
                <a:ea typeface="楷体" panose="02010609060101010101" pitchFamily="49" charset="-122"/>
              </a:rPr>
              <a:t>出去，在我看不见的地方</a:t>
            </a:r>
            <a:r>
              <a:rPr lang="zh-CN" altLang="en-US" sz="2800" b="1" dirty="0">
                <a:solidFill>
                  <a:srgbClr val="FF0000"/>
                </a:solidFill>
                <a:latin typeface="楷体" panose="02010609060101010101" pitchFamily="49" charset="-122"/>
                <a:ea typeface="楷体" panose="02010609060101010101" pitchFamily="49" charset="-122"/>
              </a:rPr>
              <a:t>偷偷地听</a:t>
            </a:r>
            <a:r>
              <a:rPr lang="zh-CN" altLang="en-US" sz="2800" b="1" dirty="0">
                <a:latin typeface="楷体" panose="02010609060101010101" pitchFamily="49" charset="-122"/>
                <a:ea typeface="楷体" panose="02010609060101010101" pitchFamily="49" charset="-122"/>
              </a:rPr>
              <a:t>着我的动静。当一切恢复沉寂，她又</a:t>
            </a:r>
            <a:r>
              <a:rPr lang="zh-CN" altLang="en-US" sz="2800" b="1" dirty="0">
                <a:solidFill>
                  <a:srgbClr val="FF0000"/>
                </a:solidFill>
                <a:latin typeface="楷体" panose="02010609060101010101" pitchFamily="49" charset="-122"/>
                <a:ea typeface="楷体" panose="02010609060101010101" pitchFamily="49" charset="-122"/>
              </a:rPr>
              <a:t>悄悄地进来</a:t>
            </a:r>
            <a:r>
              <a:rPr lang="zh-CN" altLang="en-US" sz="2800" b="1" dirty="0">
                <a:latin typeface="楷体" panose="02010609060101010101" pitchFamily="49" charset="-122"/>
                <a:ea typeface="楷体" panose="02010609060101010101" pitchFamily="49" charset="-122"/>
              </a:rPr>
              <a:t>，眼边红红的，看着我。</a:t>
            </a:r>
            <a:endParaRPr lang="zh-CN" altLang="en-US"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    母亲</a:t>
            </a:r>
            <a:r>
              <a:rPr lang="zh-CN" altLang="en-US" sz="2800" b="1" dirty="0">
                <a:solidFill>
                  <a:srgbClr val="FF0000"/>
                </a:solidFill>
                <a:latin typeface="楷体" panose="02010609060101010101" pitchFamily="49" charset="-122"/>
                <a:ea typeface="楷体" panose="02010609060101010101" pitchFamily="49" charset="-122"/>
              </a:rPr>
              <a:t>扑</a:t>
            </a:r>
            <a:r>
              <a:rPr lang="zh-CN" altLang="en-US" sz="2800" b="1" dirty="0">
                <a:latin typeface="楷体" panose="02010609060101010101" pitchFamily="49" charset="-122"/>
                <a:ea typeface="楷体" panose="02010609060101010101" pitchFamily="49" charset="-122"/>
              </a:rPr>
              <a:t>过来</a:t>
            </a:r>
            <a:r>
              <a:rPr lang="zh-CN" altLang="en-US" sz="2800" b="1" dirty="0">
                <a:solidFill>
                  <a:srgbClr val="FF0000"/>
                </a:solidFill>
                <a:latin typeface="楷体" panose="02010609060101010101" pitchFamily="49" charset="-122"/>
                <a:ea typeface="楷体" panose="02010609060101010101" pitchFamily="49" charset="-122"/>
              </a:rPr>
              <a:t>抓</a:t>
            </a:r>
            <a:r>
              <a:rPr lang="zh-CN" altLang="en-US" sz="2800" b="1" dirty="0">
                <a:latin typeface="楷体" panose="02010609060101010101" pitchFamily="49" charset="-122"/>
                <a:ea typeface="楷体" panose="02010609060101010101" pitchFamily="49" charset="-122"/>
              </a:rPr>
              <a:t>住我的手，</a:t>
            </a:r>
            <a:r>
              <a:rPr lang="zh-CN" altLang="en-US" sz="2800" b="1" dirty="0">
                <a:solidFill>
                  <a:srgbClr val="FF0000"/>
                </a:solidFill>
                <a:latin typeface="楷体" panose="02010609060101010101" pitchFamily="49" charset="-122"/>
                <a:ea typeface="楷体" panose="02010609060101010101" pitchFamily="49" charset="-122"/>
              </a:rPr>
              <a:t>忍</a:t>
            </a:r>
            <a:r>
              <a:rPr lang="zh-CN" altLang="en-US" sz="2800" b="1" dirty="0">
                <a:latin typeface="楷体" panose="02010609060101010101" pitchFamily="49" charset="-122"/>
                <a:ea typeface="楷体" panose="02010609060101010101" pitchFamily="49" charset="-122"/>
              </a:rPr>
              <a:t>住哭声说</a:t>
            </a:r>
            <a:r>
              <a:rPr lang="en-US" altLang="zh-CN" sz="2800" b="1" dirty="0">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咱娘儿俩在一块儿，好好儿活，好好儿活</a:t>
            </a:r>
            <a:r>
              <a:rPr lang="en-US" altLang="zh-CN" sz="2800" b="1" dirty="0">
                <a:solidFill>
                  <a:srgbClr val="FF0000"/>
                </a:solidFill>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    那天我又独自坐在屋里，看着窗外的树叶</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唰唰啦啦</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地飘落。母亲进来了，</a:t>
            </a:r>
            <a:r>
              <a:rPr lang="zh-CN" altLang="en-US" sz="2800" b="1" dirty="0">
                <a:solidFill>
                  <a:srgbClr val="FF0000"/>
                </a:solidFill>
                <a:latin typeface="楷体" panose="02010609060101010101" pitchFamily="49" charset="-122"/>
                <a:ea typeface="楷体" panose="02010609060101010101" pitchFamily="49" charset="-122"/>
              </a:rPr>
              <a:t>挡</a:t>
            </a:r>
            <a:r>
              <a:rPr lang="zh-CN" altLang="en-US" sz="2800" b="1" dirty="0">
                <a:latin typeface="楷体" panose="02010609060101010101" pitchFamily="49" charset="-122"/>
                <a:ea typeface="楷体" panose="02010609060101010101" pitchFamily="49" charset="-122"/>
              </a:rPr>
              <a:t>在窗前</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北海的菊花开了，我推着你去看看吧。</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她</a:t>
            </a:r>
            <a:r>
              <a:rPr lang="zh-CN" altLang="en-US" sz="2800" b="1" dirty="0">
                <a:solidFill>
                  <a:srgbClr val="FF0000"/>
                </a:solidFill>
                <a:latin typeface="楷体" panose="02010609060101010101" pitchFamily="49" charset="-122"/>
                <a:ea typeface="楷体" panose="02010609060101010101" pitchFamily="49" charset="-122"/>
              </a:rPr>
              <a:t>憔悴</a:t>
            </a:r>
            <a:r>
              <a:rPr lang="zh-CN" altLang="en-US" sz="2800" b="1" dirty="0">
                <a:latin typeface="楷体" panose="02010609060101010101" pitchFamily="49" charset="-122"/>
                <a:ea typeface="楷体" panose="02010609060101010101" pitchFamily="49" charset="-122"/>
              </a:rPr>
              <a:t>的脸上现出央求般的神色。</a:t>
            </a:r>
            <a:endParaRPr lang="en-US" altLang="zh-CN" sz="2800" b="1" dirty="0">
              <a:latin typeface="楷体" panose="02010609060101010101" pitchFamily="49" charset="-122"/>
              <a:ea typeface="楷体" panose="02010609060101010101" pitchFamily="49" charset="-122"/>
            </a:endParaRPr>
          </a:p>
          <a:p>
            <a:r>
              <a:rPr lang="zh-CN" altLang="en-US" sz="2800" b="1" dirty="0">
                <a:latin typeface="楷体" panose="02010609060101010101" pitchFamily="49" charset="-122"/>
                <a:ea typeface="楷体" panose="02010609060101010101" pitchFamily="49" charset="-122"/>
              </a:rPr>
              <a:t>    黄色的花淡雅，白色的花高洁，紫红色的花热烈而深沉，泼泼洒洒，秋风中正开得烂漫。</a:t>
            </a:r>
            <a:endParaRPr lang="en-US" altLang="zh-CN" sz="2800" b="1" dirty="0">
              <a:latin typeface="楷体" panose="02010609060101010101" pitchFamily="49" charset="-122"/>
              <a:ea typeface="楷体" panose="02010609060101010101" pitchFamily="49" charset="-122"/>
            </a:endParaRPr>
          </a:p>
          <a:p>
            <a:r>
              <a:rPr lang="en-US" altLang="zh-CN" sz="2800" b="1" dirty="0">
                <a:latin typeface="楷体" panose="02010609060101010101" pitchFamily="49" charset="-122"/>
                <a:ea typeface="楷体" panose="02010609060101010101" pitchFamily="49" charset="-122"/>
              </a:rPr>
              <a:t>        </a:t>
            </a:r>
            <a:endParaRPr lang="en-US" altLang="zh-CN" sz="2800" b="1" dirty="0">
              <a:latin typeface="楷体" panose="02010609060101010101" pitchFamily="49" charset="-122"/>
              <a:ea typeface="楷体" panose="02010609060101010101" pitchFamily="49" charset="-122"/>
            </a:endParaRPr>
          </a:p>
          <a:p>
            <a:r>
              <a:rPr lang="en-US" altLang="zh-CN" sz="2800" b="1" dirty="0">
                <a:latin typeface="楷体" panose="02010609060101010101" pitchFamily="49" charset="-122"/>
                <a:ea typeface="楷体" panose="02010609060101010101" pitchFamily="49" charset="-122"/>
              </a:rPr>
              <a:t>                      </a:t>
            </a:r>
            <a:r>
              <a:rPr lang="en-US" altLang="zh-CN" sz="2800" b="1" dirty="0">
                <a:solidFill>
                  <a:srgbClr val="0000FF"/>
                </a:solidFill>
                <a:latin typeface="楷体" panose="02010609060101010101" pitchFamily="49" charset="-122"/>
                <a:ea typeface="楷体" panose="02010609060101010101" pitchFamily="49" charset="-122"/>
              </a:rPr>
              <a:t>____《</a:t>
            </a:r>
            <a:r>
              <a:rPr lang="zh-CN" altLang="en-US" sz="2800" b="1" dirty="0">
                <a:solidFill>
                  <a:srgbClr val="0000FF"/>
                </a:solidFill>
                <a:latin typeface="楷体" panose="02010609060101010101" pitchFamily="49" charset="-122"/>
                <a:ea typeface="楷体" panose="02010609060101010101" pitchFamily="49" charset="-122"/>
              </a:rPr>
              <a:t>秋天的怀念</a:t>
            </a:r>
            <a:r>
              <a:rPr lang="en-US" altLang="zh-CN" sz="2800" b="1" dirty="0">
                <a:solidFill>
                  <a:srgbClr val="0000FF"/>
                </a:solidFill>
                <a:latin typeface="楷体" panose="02010609060101010101" pitchFamily="49" charset="-122"/>
                <a:ea typeface="楷体" panose="02010609060101010101" pitchFamily="49" charset="-122"/>
              </a:rPr>
              <a:t>》</a:t>
            </a:r>
            <a:endParaRPr lang="zh-CN" altLang="en-US" sz="2800" b="1" dirty="0">
              <a:solidFill>
                <a:srgbClr val="0000FF"/>
              </a:solidFill>
              <a:latin typeface="楷体" panose="02010609060101010101" pitchFamily="49" charset="-122"/>
              <a:ea typeface="楷体" panose="02010609060101010101" pitchFamily="49" charset="-122"/>
            </a:endParaRPr>
          </a:p>
        </p:txBody>
      </p:sp>
      <p:sp>
        <p:nvSpPr>
          <p:cNvPr id="29701" name="TextBox 4"/>
          <p:cNvSpPr txBox="1"/>
          <p:nvPr/>
        </p:nvSpPr>
        <p:spPr>
          <a:xfrm>
            <a:off x="765175" y="6196013"/>
            <a:ext cx="5832475" cy="523875"/>
          </a:xfrm>
          <a:prstGeom prst="rect">
            <a:avLst/>
          </a:prstGeom>
          <a:noFill/>
          <a:ln w="9525">
            <a:noFill/>
          </a:ln>
        </p:spPr>
        <p:txBody>
          <a:bodyPr>
            <a:spAutoFit/>
          </a:bodyPr>
          <a:p>
            <a:r>
              <a:rPr lang="zh-CN" altLang="en-US" sz="2800" b="1" dirty="0">
                <a:latin typeface="Arial" panose="020B0604020202020204" pitchFamily="34" charset="0"/>
              </a:rPr>
              <a:t>母亲形象    写作手法    语言风格</a:t>
            </a:r>
            <a:endParaRPr lang="zh-CN" altLang="en-US" sz="2800" b="1" dirty="0">
              <a:latin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26625"/>
          <p:cNvSpPr>
            <a:spLocks noGrp="1"/>
          </p:cNvSpPr>
          <p:nvPr>
            <p:ph type="title"/>
          </p:nvPr>
        </p:nvSpPr>
        <p:spPr>
          <a:xfrm>
            <a:off x="457200" y="274638"/>
            <a:ext cx="8229600" cy="566737"/>
          </a:xfrm>
        </p:spPr>
        <p:txBody>
          <a:bodyPr anchor="ctr"/>
          <a:p>
            <a:r>
              <a:rPr lang="zh-CN" altLang="en-US" sz="4000" b="1">
                <a:solidFill>
                  <a:srgbClr val="9966FF"/>
                </a:solidFill>
              </a:rPr>
              <a:t>总结全文</a:t>
            </a:r>
            <a:endParaRPr lang="zh-CN" altLang="en-US" sz="4000" b="1">
              <a:solidFill>
                <a:srgbClr val="9966FF"/>
              </a:solidFill>
            </a:endParaRPr>
          </a:p>
        </p:txBody>
      </p:sp>
      <p:sp>
        <p:nvSpPr>
          <p:cNvPr id="26627" name="内容占位符 26626"/>
          <p:cNvSpPr>
            <a:spLocks noGrp="1"/>
          </p:cNvSpPr>
          <p:nvPr>
            <p:ph idx="1"/>
          </p:nvPr>
        </p:nvSpPr>
        <p:spPr>
          <a:xfrm>
            <a:off x="444500" y="1338263"/>
            <a:ext cx="8377238" cy="4525962"/>
          </a:xfrm>
        </p:spPr>
        <p:txBody>
          <a:bodyPr anchor="t"/>
          <a:p>
            <a:r>
              <a:rPr lang="zh-CN" altLang="en-US"/>
              <a:t>中心：</a:t>
            </a:r>
            <a:endParaRPr lang="zh-CN" altLang="en-US"/>
          </a:p>
          <a:p>
            <a:r>
              <a:rPr lang="zh-CN" altLang="en-US"/>
              <a:t>文章</a:t>
            </a:r>
            <a:r>
              <a:rPr lang="zh-CN" altLang="en-US">
                <a:solidFill>
                  <a:srgbClr val="FF0000"/>
                </a:solidFill>
              </a:rPr>
              <a:t>回忆了</a:t>
            </a:r>
            <a:r>
              <a:rPr lang="zh-CN" altLang="en-US"/>
              <a:t>母亲勤劳的一生，</a:t>
            </a:r>
            <a:r>
              <a:rPr lang="zh-CN" altLang="en-US">
                <a:solidFill>
                  <a:srgbClr val="FF0000"/>
                </a:solidFill>
              </a:rPr>
              <a:t>赞颂了</a:t>
            </a:r>
            <a:r>
              <a:rPr lang="zh-CN" altLang="en-US"/>
              <a:t>母亲勤劳俭朴、宽厚仁慈、坚强不屈的优秀品质，</a:t>
            </a:r>
            <a:r>
              <a:rPr lang="zh-CN" altLang="en-US">
                <a:solidFill>
                  <a:srgbClr val="FF0000"/>
                </a:solidFill>
              </a:rPr>
              <a:t>概述了</a:t>
            </a:r>
            <a:r>
              <a:rPr lang="zh-CN" altLang="en-US"/>
              <a:t>母亲对自己的教育和影响，</a:t>
            </a:r>
            <a:r>
              <a:rPr lang="zh-CN" altLang="en-US">
                <a:solidFill>
                  <a:srgbClr val="FF0000"/>
                </a:solidFill>
              </a:rPr>
              <a:t>抒发了</a:t>
            </a:r>
            <a:r>
              <a:rPr lang="zh-CN" altLang="en-US"/>
              <a:t>对母亲的深深怀念和无比崇敬的感情，</a:t>
            </a:r>
            <a:r>
              <a:rPr lang="zh-CN" altLang="en-US">
                <a:solidFill>
                  <a:srgbClr val="FF0000"/>
                </a:solidFill>
              </a:rPr>
              <a:t>表达了</a:t>
            </a:r>
            <a:r>
              <a:rPr lang="zh-CN" altLang="en-US"/>
              <a:t>自己尽忠于民族和人民，尽忠于党来报答母亲的决心。</a:t>
            </a:r>
            <a:endParaRPr lang="zh-CN" altLang="en-US"/>
          </a:p>
        </p:txBody>
      </p:sp>
      <p:sp>
        <p:nvSpPr>
          <p:cNvPr id="30723"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6627">
                                            <p:txEl>
                                              <p:charRg st="4" end="105"/>
                                            </p:txEl>
                                          </p:spTgt>
                                        </p:tgtEl>
                                        <p:attrNameLst>
                                          <p:attrName>style.visibility</p:attrName>
                                        </p:attrNameLst>
                                      </p:cBhvr>
                                      <p:to>
                                        <p:strVal val="visible"/>
                                      </p:to>
                                    </p:set>
                                    <p:animEffect transition="in" filter="diamond(in)">
                                      <p:cBhvr>
                                        <p:cTn id="7" dur="2000"/>
                                        <p:tgtEl>
                                          <p:spTgt spid="26627">
                                            <p:txEl>
                                              <p:charRg st="4" end="10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27649"/>
          <p:cNvSpPr>
            <a:spLocks noGrp="1"/>
          </p:cNvSpPr>
          <p:nvPr>
            <p:ph type="title"/>
          </p:nvPr>
        </p:nvSpPr>
        <p:spPr>
          <a:xfrm>
            <a:off x="457200" y="274638"/>
            <a:ext cx="8229600" cy="566737"/>
          </a:xfrm>
        </p:spPr>
        <p:txBody>
          <a:bodyPr anchor="ctr"/>
          <a:p>
            <a:r>
              <a:rPr lang="zh-CN" altLang="en-US" sz="4000" b="1">
                <a:solidFill>
                  <a:srgbClr val="9966FF"/>
                </a:solidFill>
              </a:rPr>
              <a:t>拓展延伸</a:t>
            </a:r>
            <a:endParaRPr lang="zh-CN" altLang="en-US" sz="4000" b="1">
              <a:solidFill>
                <a:srgbClr val="9966FF"/>
              </a:solidFill>
            </a:endParaRPr>
          </a:p>
        </p:txBody>
      </p:sp>
      <p:sp>
        <p:nvSpPr>
          <p:cNvPr id="31746" name="文本占位符 27650"/>
          <p:cNvSpPr>
            <a:spLocks noGrp="1"/>
          </p:cNvSpPr>
          <p:nvPr>
            <p:ph idx="1"/>
          </p:nvPr>
        </p:nvSpPr>
        <p:spPr/>
        <p:txBody>
          <a:bodyPr anchor="t"/>
          <a:p>
            <a:r>
              <a:rPr lang="en-US" altLang="zh-CN">
                <a:latin typeface="宋体" panose="02010600030101010101" pitchFamily="2" charset="-122"/>
              </a:rPr>
              <a:t>1</a:t>
            </a:r>
            <a:r>
              <a:rPr lang="zh-CN" altLang="en-US">
                <a:latin typeface="宋体" panose="02010600030101010101" pitchFamily="2" charset="-122"/>
              </a:rPr>
              <a:t>、谁都有自己的母亲。母亲的爱像高山，像海洋，像大地，像阳光，母亲的爱最崇高、最伟大、最无私、最宽广。我们应该像母亲爱我们一样去爱她们。谈一下自己如何回报母爱？</a:t>
            </a:r>
            <a:endParaRPr lang="zh-CN" altLang="en-US">
              <a:latin typeface="宋体" panose="02010600030101010101" pitchFamily="2" charset="-122"/>
            </a:endParaRPr>
          </a:p>
          <a:p>
            <a:r>
              <a:rPr lang="en-US" altLang="zh-CN">
                <a:latin typeface="宋体" panose="02010600030101010101" pitchFamily="2" charset="-122"/>
              </a:rPr>
              <a:t>2</a:t>
            </a:r>
            <a:r>
              <a:rPr lang="zh-CN" altLang="en-US">
                <a:latin typeface="宋体" panose="02010600030101010101" pitchFamily="2" charset="-122"/>
              </a:rPr>
              <a:t>、为母亲做一次家务，体会母亲的辛劳或为母亲做一件表达你的感恩之心。</a:t>
            </a:r>
            <a:endParaRPr lang="zh-CN" altLang="en-US">
              <a:latin typeface="宋体" panose="02010600030101010101" pitchFamily="2" charset="-122"/>
            </a:endParaRPr>
          </a:p>
        </p:txBody>
      </p:sp>
      <p:sp>
        <p:nvSpPr>
          <p:cNvPr id="31747"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p:txBody>
          <a:bodyPr wrap="square" lIns="91440" tIns="45720" rIns="91440" bIns="45720" anchor="ctr"/>
          <a:p>
            <a:endParaRPr lang="zh-CN" altLang="en-US" dirty="0"/>
          </a:p>
        </p:txBody>
      </p:sp>
      <p:sp>
        <p:nvSpPr>
          <p:cNvPr id="32770" name="内容占位符 2"/>
          <p:cNvSpPr>
            <a:spLocks noGrp="1"/>
          </p:cNvSpPr>
          <p:nvPr>
            <p:ph idx="1"/>
          </p:nvPr>
        </p:nvSpPr>
        <p:spPr/>
        <p:txBody>
          <a:bodyPr wrap="square" lIns="91440" tIns="45720" rIns="91440" bIns="45720" anchor="t"/>
          <a:p>
            <a:endParaRPr lang="zh-CN" altLang="en-US" dirty="0"/>
          </a:p>
        </p:txBody>
      </p:sp>
      <p:pic>
        <p:nvPicPr>
          <p:cNvPr id="32771" name="Picture 2"/>
          <p:cNvPicPr>
            <a:picLocks noChangeAspect="1"/>
          </p:cNvPicPr>
          <p:nvPr/>
        </p:nvPicPr>
        <p:blipFill>
          <a:blip r:embed="rId1"/>
          <a:stretch>
            <a:fillRect/>
          </a:stretch>
        </p:blipFill>
        <p:spPr>
          <a:xfrm>
            <a:off x="1588" y="3175"/>
            <a:ext cx="9139237" cy="6858000"/>
          </a:xfrm>
          <a:prstGeom prst="rect">
            <a:avLst/>
          </a:prstGeom>
          <a:noFill/>
          <a:ln w="9525">
            <a:noFill/>
          </a:ln>
        </p:spPr>
      </p:pic>
      <p:sp>
        <p:nvSpPr>
          <p:cNvPr id="32772" name="TextBox 4"/>
          <p:cNvSpPr txBox="1"/>
          <p:nvPr/>
        </p:nvSpPr>
        <p:spPr>
          <a:xfrm>
            <a:off x="468313" y="476250"/>
            <a:ext cx="8207375" cy="4216400"/>
          </a:xfrm>
          <a:prstGeom prst="rect">
            <a:avLst/>
          </a:prstGeom>
          <a:noFill/>
          <a:ln w="9525">
            <a:noFill/>
          </a:ln>
        </p:spPr>
        <p:txBody>
          <a:bodyPr>
            <a:spAutoFit/>
          </a:bodyPr>
          <a:p>
            <a:r>
              <a:rPr lang="zh-CN" altLang="en-US" sz="4400" b="1" dirty="0">
                <a:latin typeface="Arial" panose="020B0604020202020204" pitchFamily="34" charset="0"/>
              </a:rPr>
              <a:t>写作</a:t>
            </a:r>
            <a:r>
              <a:rPr lang="zh-CN" altLang="en-US" sz="4400" b="1" dirty="0">
                <a:solidFill>
                  <a:srgbClr val="FF0000"/>
                </a:solidFill>
                <a:latin typeface="Arial" panose="020B0604020202020204" pitchFamily="34" charset="0"/>
              </a:rPr>
              <a:t>写人记事类</a:t>
            </a:r>
            <a:r>
              <a:rPr lang="zh-CN" altLang="en-US" sz="4400" b="1" dirty="0">
                <a:latin typeface="Arial" panose="020B0604020202020204" pitchFamily="34" charset="0"/>
              </a:rPr>
              <a:t>文章，我们：</a:t>
            </a:r>
            <a:endParaRPr lang="en-US" altLang="zh-CN" sz="4400" b="1" dirty="0">
              <a:latin typeface="Arial" panose="020B0604020202020204" pitchFamily="34" charset="0"/>
            </a:endParaRPr>
          </a:p>
          <a:p>
            <a:endParaRPr lang="en-US" altLang="zh-CN" sz="3200" b="1" dirty="0">
              <a:solidFill>
                <a:srgbClr val="0000FF"/>
              </a:solidFill>
              <a:latin typeface="Arial" panose="020B0604020202020204" pitchFamily="34" charset="0"/>
            </a:endParaRPr>
          </a:p>
          <a:p>
            <a:r>
              <a:rPr lang="en-US" altLang="zh-CN" sz="3200" b="1" dirty="0">
                <a:solidFill>
                  <a:srgbClr val="0000FF"/>
                </a:solidFill>
                <a:latin typeface="Arial" panose="020B0604020202020204" pitchFamily="34" charset="0"/>
              </a:rPr>
              <a:t>1</a:t>
            </a:r>
            <a:r>
              <a:rPr lang="zh-CN" altLang="en-US" sz="3200" b="1" dirty="0">
                <a:solidFill>
                  <a:srgbClr val="0000FF"/>
                </a:solidFill>
                <a:latin typeface="Arial" panose="020B0604020202020204" pitchFamily="34" charset="0"/>
              </a:rPr>
              <a:t>、可以抓一面，也可以表现多重性格。</a:t>
            </a:r>
            <a:endParaRPr lang="zh-CN" altLang="en-US" sz="3200" b="1" dirty="0">
              <a:solidFill>
                <a:srgbClr val="0000FF"/>
              </a:solidFill>
              <a:latin typeface="Arial" panose="020B0604020202020204" pitchFamily="34" charset="0"/>
            </a:endParaRPr>
          </a:p>
          <a:p>
            <a:r>
              <a:rPr lang="en-US" altLang="zh-CN" sz="3200" b="1" dirty="0">
                <a:solidFill>
                  <a:srgbClr val="0000FF"/>
                </a:solidFill>
                <a:latin typeface="Arial" panose="020B0604020202020204" pitchFamily="34" charset="0"/>
              </a:rPr>
              <a:t>2</a:t>
            </a:r>
            <a:r>
              <a:rPr lang="zh-CN" altLang="en-US" sz="3200" b="1" dirty="0">
                <a:solidFill>
                  <a:srgbClr val="0000FF"/>
                </a:solidFill>
                <a:latin typeface="Arial" panose="020B0604020202020204" pitchFamily="34" charset="0"/>
              </a:rPr>
              <a:t>、可以描写，也可以叙事。</a:t>
            </a:r>
            <a:endParaRPr lang="zh-CN" altLang="en-US" sz="3200" b="1" dirty="0">
              <a:solidFill>
                <a:srgbClr val="0000FF"/>
              </a:solidFill>
              <a:latin typeface="Arial" panose="020B0604020202020204" pitchFamily="34" charset="0"/>
            </a:endParaRPr>
          </a:p>
          <a:p>
            <a:r>
              <a:rPr lang="en-US" altLang="zh-CN" sz="3200" b="1" dirty="0">
                <a:solidFill>
                  <a:srgbClr val="0000FF"/>
                </a:solidFill>
                <a:latin typeface="Arial" panose="020B0604020202020204" pitchFamily="34" charset="0"/>
              </a:rPr>
              <a:t>3</a:t>
            </a:r>
            <a:r>
              <a:rPr lang="zh-CN" altLang="en-US" sz="3200" b="1" dirty="0">
                <a:solidFill>
                  <a:srgbClr val="0000FF"/>
                </a:solidFill>
                <a:latin typeface="Arial" panose="020B0604020202020204" pitchFamily="34" charset="0"/>
              </a:rPr>
              <a:t>、可以借景抒情。</a:t>
            </a:r>
            <a:endParaRPr lang="en-US" altLang="zh-CN" sz="3200" b="1" dirty="0">
              <a:solidFill>
                <a:srgbClr val="0000FF"/>
              </a:solidFill>
              <a:latin typeface="Arial" panose="020B0604020202020204" pitchFamily="34" charset="0"/>
            </a:endParaRPr>
          </a:p>
          <a:p>
            <a:r>
              <a:rPr lang="en-US" altLang="zh-CN" sz="3200" b="1" dirty="0">
                <a:solidFill>
                  <a:srgbClr val="0000FF"/>
                </a:solidFill>
                <a:latin typeface="Arial" panose="020B0604020202020204" pitchFamily="34" charset="0"/>
              </a:rPr>
              <a:t>4</a:t>
            </a:r>
            <a:r>
              <a:rPr lang="zh-CN" altLang="en-US" sz="3200" b="1" dirty="0">
                <a:solidFill>
                  <a:srgbClr val="0000FF"/>
                </a:solidFill>
                <a:latin typeface="Arial" panose="020B0604020202020204" pitchFamily="34" charset="0"/>
              </a:rPr>
              <a:t>、可以生动，也可以质朴。</a:t>
            </a:r>
            <a:endParaRPr lang="en-US" altLang="zh-CN" sz="3200" b="1" dirty="0">
              <a:solidFill>
                <a:srgbClr val="0000FF"/>
              </a:solidFill>
              <a:latin typeface="Arial" panose="020B0604020202020204" pitchFamily="34" charset="0"/>
            </a:endParaRPr>
          </a:p>
          <a:p>
            <a:endParaRPr lang="zh-CN" altLang="en-US" sz="3200" b="1" dirty="0">
              <a:solidFill>
                <a:srgbClr val="0000FF"/>
              </a:solidFill>
              <a:latin typeface="Arial" panose="020B0604020202020204" pitchFamily="34" charset="0"/>
            </a:endParaRPr>
          </a:p>
          <a:p>
            <a:r>
              <a:rPr lang="en-US" altLang="zh-CN" sz="3200" b="1" dirty="0">
                <a:solidFill>
                  <a:srgbClr val="0000FF"/>
                </a:solidFill>
                <a:latin typeface="Arial" panose="020B0604020202020204" pitchFamily="34" charset="0"/>
              </a:rPr>
              <a:t>……</a:t>
            </a:r>
            <a:endParaRPr lang="en-US" altLang="zh-CN" sz="3200" b="1" dirty="0">
              <a:solidFill>
                <a:srgbClr val="0000FF"/>
              </a:solidFill>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Picture 6" descr="32090247d8ea5d1fcefca32a"/>
          <p:cNvPicPr>
            <a:picLocks noChangeAspect="1"/>
          </p:cNvPicPr>
          <p:nvPr/>
        </p:nvPicPr>
        <p:blipFill>
          <a:blip r:embed="rId1"/>
          <a:stretch>
            <a:fillRect/>
          </a:stretch>
        </p:blipFill>
        <p:spPr>
          <a:xfrm>
            <a:off x="0" y="0"/>
            <a:ext cx="9144000" cy="6915150"/>
          </a:xfrm>
          <a:prstGeom prst="rect">
            <a:avLst/>
          </a:prstGeom>
          <a:noFill/>
          <a:ln w="9525">
            <a:noFill/>
          </a:ln>
        </p:spPr>
      </p:pic>
    </p:spTree>
  </p:cSld>
  <p:clrMapOvr>
    <a:masterClrMapping/>
  </p:clrMapOvr>
  <p:transition spd="slow">
    <p:wheel spokes="8"/>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7" name="Picture 4" descr="ProSup_14647520050627151529"/>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4818" name="Picture 5" descr="55287134758"/>
          <p:cNvPicPr>
            <a:picLocks noChangeAspect="1"/>
          </p:cNvPicPr>
          <p:nvPr/>
        </p:nvPicPr>
        <p:blipFill>
          <a:blip r:embed="rId2"/>
          <a:stretch>
            <a:fillRect/>
          </a:stretch>
        </p:blipFill>
        <p:spPr>
          <a:xfrm>
            <a:off x="5076825" y="1844675"/>
            <a:ext cx="3779838" cy="3097213"/>
          </a:xfrm>
          <a:prstGeom prst="rect">
            <a:avLst/>
          </a:prstGeom>
          <a:noFill/>
          <a:ln w="9525">
            <a:noFill/>
          </a:ln>
        </p:spPr>
      </p:pic>
      <p:sp>
        <p:nvSpPr>
          <p:cNvPr id="34819" name="Text Box 7"/>
          <p:cNvSpPr txBox="1"/>
          <p:nvPr/>
        </p:nvSpPr>
        <p:spPr>
          <a:xfrm>
            <a:off x="6280150" y="6170613"/>
            <a:ext cx="1460500" cy="366712"/>
          </a:xfrm>
          <a:prstGeom prst="rect">
            <a:avLst/>
          </a:prstGeom>
          <a:noFill/>
          <a:ln w="9525">
            <a:noFill/>
          </a:ln>
        </p:spPr>
        <p:txBody>
          <a:bodyPr>
            <a:spAutoFit/>
          </a:bodyPr>
          <a:p>
            <a:endParaRPr lang="zh-CN" altLang="zh-CN" dirty="0">
              <a:latin typeface="Calibri" panose="020F0502020204030204" pitchFamily="34" charset="0"/>
            </a:endParaRPr>
          </a:p>
        </p:txBody>
      </p:sp>
    </p:spTree>
  </p:cSld>
  <p:clrMapOvr>
    <a:masterClrMapping/>
  </p:clrMapOvr>
  <p:transition spd="slow">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09" name="Picture 3" descr="J:\孙波专用\课件制作所需资料\课件制作图片素材\2012-3-10\8091326_084040035000_2.jpg"/>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7410" name="TextBox 3"/>
          <p:cNvSpPr txBox="1"/>
          <p:nvPr/>
        </p:nvSpPr>
        <p:spPr>
          <a:xfrm>
            <a:off x="530225" y="1374775"/>
            <a:ext cx="8299450" cy="3168650"/>
          </a:xfrm>
          <a:prstGeom prst="rect">
            <a:avLst/>
          </a:prstGeom>
          <a:noFill/>
          <a:ln w="9525">
            <a:noFill/>
          </a:ln>
        </p:spPr>
        <p:txBody>
          <a:bodyPr>
            <a:spAutoFit/>
          </a:bodyPr>
          <a:p>
            <a:r>
              <a:rPr lang="en-US" altLang="zh-CN" sz="4000" b="1" dirty="0">
                <a:solidFill>
                  <a:srgbClr val="FF0000"/>
                </a:solidFill>
                <a:latin typeface="楷体" panose="02010609060101010101" pitchFamily="49" charset="-122"/>
                <a:ea typeface="楷体" panose="02010609060101010101" pitchFamily="49" charset="-122"/>
              </a:rPr>
              <a:t>    </a:t>
            </a:r>
            <a:r>
              <a:rPr lang="zh-CN" altLang="zh-CN" sz="4000" b="1" dirty="0">
                <a:solidFill>
                  <a:srgbClr val="FF0000"/>
                </a:solidFill>
                <a:latin typeface="楷体" panose="02010609060101010101" pitchFamily="49" charset="-122"/>
                <a:ea typeface="楷体" panose="02010609060101010101" pitchFamily="49" charset="-122"/>
              </a:rPr>
              <a:t>我的母亲是我见过的最漂亮的女人。我所有的一切都归功于我的母亲。我一生中所有的成就都归功于我从她那儿得到的德、智、体的教育。</a:t>
            </a:r>
            <a:endParaRPr lang="zh-CN" altLang="zh-CN" sz="4000" b="1" dirty="0">
              <a:solidFill>
                <a:srgbClr val="FF0000"/>
              </a:solidFill>
              <a:latin typeface="楷体" panose="02010609060101010101" pitchFamily="49" charset="-122"/>
              <a:ea typeface="楷体" panose="02010609060101010101" pitchFamily="49" charset="-122"/>
            </a:endParaRPr>
          </a:p>
        </p:txBody>
      </p:sp>
      <p:sp>
        <p:nvSpPr>
          <p:cNvPr id="16387" name="TextBox 7"/>
          <p:cNvSpPr txBox="1"/>
          <p:nvPr/>
        </p:nvSpPr>
        <p:spPr>
          <a:xfrm>
            <a:off x="2465388" y="4668838"/>
            <a:ext cx="6048375" cy="1077912"/>
          </a:xfrm>
          <a:prstGeom prst="rect">
            <a:avLst/>
          </a:prstGeom>
          <a:noFill/>
          <a:ln w="9525">
            <a:noFill/>
          </a:ln>
        </p:spPr>
        <p:txBody>
          <a:bodyPr>
            <a:spAutoFit/>
          </a:bodyPr>
          <a:p>
            <a:r>
              <a:rPr lang="zh-CN" altLang="zh-CN" sz="3200" b="1" dirty="0">
                <a:solidFill>
                  <a:srgbClr val="FF0000"/>
                </a:solidFill>
                <a:latin typeface="楷体" panose="02010609060101010101" pitchFamily="49" charset="-122"/>
                <a:ea typeface="楷体" panose="02010609060101010101" pitchFamily="49" charset="-122"/>
              </a:rPr>
              <a:t>——乔治·华盛顿 （美国总统）</a:t>
            </a:r>
            <a:endParaRPr lang="zh-CN" altLang="zh-CN" sz="3200" b="1" dirty="0">
              <a:solidFill>
                <a:srgbClr val="FF0000"/>
              </a:solidFill>
              <a:latin typeface="楷体" panose="02010609060101010101" pitchFamily="49" charset="-122"/>
              <a:ea typeface="楷体" panose="02010609060101010101" pitchFamily="49" charset="-122"/>
            </a:endParaRPr>
          </a:p>
          <a:p>
            <a:endParaRPr lang="zh-CN" altLang="en-US" sz="3200" dirty="0">
              <a:solidFill>
                <a:srgbClr val="000000"/>
              </a:solidFill>
              <a:latin typeface="Calibri" panose="020F0502020204030204" pitchFamily="34" charset="0"/>
            </a:endParaRP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7">
                                            <p:txEl>
                                              <p:charRg st="0" end="16"/>
                                            </p:txEl>
                                          </p:spTgt>
                                        </p:tgtEl>
                                        <p:attrNameLst>
                                          <p:attrName>style.visibility</p:attrName>
                                        </p:attrNameLst>
                                      </p:cBhvr>
                                      <p:to>
                                        <p:strVal val="visible"/>
                                      </p:to>
                                    </p:set>
                                    <p:animEffect transition="in" filter="blinds(horizontal)">
                                      <p:cBhvr>
                                        <p:cTn id="7" dur="500"/>
                                        <p:tgtEl>
                                          <p:spTgt spid="16387">
                                            <p:txEl>
                                              <p:charRg st="0"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Picture 34" descr="图片2"/>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18434" name="Picture 28" descr="3234729fNV4X0_b"/>
          <p:cNvPicPr>
            <a:picLocks noChangeAspect="1"/>
          </p:cNvPicPr>
          <p:nvPr/>
        </p:nvPicPr>
        <p:blipFill>
          <a:blip r:embed="rId2"/>
          <a:stretch>
            <a:fillRect/>
          </a:stretch>
        </p:blipFill>
        <p:spPr>
          <a:xfrm>
            <a:off x="827088" y="765175"/>
            <a:ext cx="5832475" cy="5616575"/>
          </a:xfrm>
          <a:prstGeom prst="rect">
            <a:avLst/>
          </a:prstGeom>
          <a:noFill/>
          <a:ln w="9525">
            <a:noFill/>
          </a:ln>
        </p:spPr>
      </p:pic>
      <p:sp>
        <p:nvSpPr>
          <p:cNvPr id="18435" name="Text Box 31"/>
          <p:cNvSpPr txBox="1"/>
          <p:nvPr/>
        </p:nvSpPr>
        <p:spPr>
          <a:xfrm>
            <a:off x="7812088" y="476250"/>
            <a:ext cx="1008062" cy="5026025"/>
          </a:xfrm>
          <a:prstGeom prst="rect">
            <a:avLst/>
          </a:prstGeom>
          <a:noFill/>
          <a:ln w="9525">
            <a:noFill/>
          </a:ln>
        </p:spPr>
        <p:txBody>
          <a:bodyPr>
            <a:spAutoFit/>
          </a:bodyPr>
          <a:p>
            <a:r>
              <a:rPr lang="zh-CN" altLang="en-US" sz="5400" b="1" dirty="0">
                <a:solidFill>
                  <a:srgbClr val="C00000"/>
                </a:solidFill>
                <a:latin typeface="Arial" panose="020B0604020202020204" pitchFamily="34" charset="0"/>
              </a:rPr>
              <a:t>回</a:t>
            </a:r>
            <a:endParaRPr lang="zh-CN" altLang="en-US" sz="5400" b="1" dirty="0">
              <a:solidFill>
                <a:srgbClr val="C00000"/>
              </a:solidFill>
              <a:latin typeface="Arial" panose="020B0604020202020204" pitchFamily="34" charset="0"/>
            </a:endParaRPr>
          </a:p>
          <a:p>
            <a:r>
              <a:rPr lang="zh-CN" altLang="en-US" sz="5400" b="1" dirty="0">
                <a:solidFill>
                  <a:srgbClr val="C00000"/>
                </a:solidFill>
                <a:latin typeface="Arial" panose="020B0604020202020204" pitchFamily="34" charset="0"/>
              </a:rPr>
              <a:t>忆</a:t>
            </a:r>
            <a:endParaRPr lang="zh-CN" altLang="en-US" sz="5400" b="1" dirty="0">
              <a:solidFill>
                <a:srgbClr val="C00000"/>
              </a:solidFill>
              <a:latin typeface="Arial" panose="020B0604020202020204" pitchFamily="34" charset="0"/>
            </a:endParaRPr>
          </a:p>
          <a:p>
            <a:r>
              <a:rPr lang="zh-CN" altLang="en-US" sz="5400" b="1" dirty="0">
                <a:solidFill>
                  <a:srgbClr val="C00000"/>
                </a:solidFill>
                <a:latin typeface="Arial" panose="020B0604020202020204" pitchFamily="34" charset="0"/>
              </a:rPr>
              <a:t>我</a:t>
            </a:r>
            <a:endParaRPr lang="zh-CN" altLang="en-US" sz="5400" b="1" dirty="0">
              <a:solidFill>
                <a:srgbClr val="C00000"/>
              </a:solidFill>
              <a:latin typeface="Arial" panose="020B0604020202020204" pitchFamily="34" charset="0"/>
            </a:endParaRPr>
          </a:p>
          <a:p>
            <a:r>
              <a:rPr lang="zh-CN" altLang="en-US" sz="5400" b="1" dirty="0">
                <a:solidFill>
                  <a:srgbClr val="C00000"/>
                </a:solidFill>
                <a:latin typeface="Arial" panose="020B0604020202020204" pitchFamily="34" charset="0"/>
              </a:rPr>
              <a:t>的</a:t>
            </a:r>
            <a:endParaRPr lang="zh-CN" altLang="en-US" sz="5400" b="1" dirty="0">
              <a:solidFill>
                <a:srgbClr val="C00000"/>
              </a:solidFill>
              <a:latin typeface="Arial" panose="020B0604020202020204" pitchFamily="34" charset="0"/>
            </a:endParaRPr>
          </a:p>
          <a:p>
            <a:r>
              <a:rPr lang="zh-CN" altLang="en-US" sz="5400" b="1" dirty="0">
                <a:solidFill>
                  <a:srgbClr val="C00000"/>
                </a:solidFill>
                <a:latin typeface="Arial" panose="020B0604020202020204" pitchFamily="34" charset="0"/>
              </a:rPr>
              <a:t>母</a:t>
            </a:r>
            <a:endParaRPr lang="zh-CN" altLang="en-US" sz="5400" b="1" dirty="0">
              <a:solidFill>
                <a:srgbClr val="C00000"/>
              </a:solidFill>
              <a:latin typeface="Arial" panose="020B0604020202020204" pitchFamily="34" charset="0"/>
            </a:endParaRPr>
          </a:p>
          <a:p>
            <a:r>
              <a:rPr lang="zh-CN" altLang="en-US" sz="5400" b="1" dirty="0">
                <a:solidFill>
                  <a:srgbClr val="C00000"/>
                </a:solidFill>
                <a:latin typeface="Arial" panose="020B0604020202020204" pitchFamily="34" charset="0"/>
              </a:rPr>
              <a:t>亲</a:t>
            </a:r>
            <a:endParaRPr lang="zh-CN" altLang="en-US" sz="5400" b="1" dirty="0">
              <a:solidFill>
                <a:srgbClr val="C00000"/>
              </a:solidFill>
              <a:latin typeface="Arial" panose="020B0604020202020204" pitchFamily="34" charset="0"/>
            </a:endParaRPr>
          </a:p>
        </p:txBody>
      </p:sp>
      <p:sp>
        <p:nvSpPr>
          <p:cNvPr id="18436" name="Text Box 32"/>
          <p:cNvSpPr txBox="1"/>
          <p:nvPr/>
        </p:nvSpPr>
        <p:spPr>
          <a:xfrm>
            <a:off x="7308850" y="5084763"/>
            <a:ext cx="541338" cy="946150"/>
          </a:xfrm>
          <a:prstGeom prst="rect">
            <a:avLst/>
          </a:prstGeom>
          <a:noFill/>
          <a:ln w="9525">
            <a:noFill/>
          </a:ln>
        </p:spPr>
        <p:txBody>
          <a:bodyPr wrap="none">
            <a:spAutoFit/>
          </a:bodyPr>
          <a:p>
            <a:r>
              <a:rPr lang="zh-CN" altLang="en-US" sz="2800" b="1" dirty="0">
                <a:solidFill>
                  <a:srgbClr val="C00000"/>
                </a:solidFill>
                <a:latin typeface="Arial" panose="020B0604020202020204" pitchFamily="34" charset="0"/>
              </a:rPr>
              <a:t>朱</a:t>
            </a:r>
            <a:endParaRPr lang="zh-CN" altLang="en-US" sz="2800" b="1" dirty="0">
              <a:solidFill>
                <a:srgbClr val="C00000"/>
              </a:solidFill>
              <a:latin typeface="Arial" panose="020B0604020202020204" pitchFamily="34" charset="0"/>
            </a:endParaRPr>
          </a:p>
          <a:p>
            <a:r>
              <a:rPr lang="zh-CN" altLang="en-US" sz="2800" b="1" dirty="0">
                <a:solidFill>
                  <a:srgbClr val="C00000"/>
                </a:solidFill>
                <a:latin typeface="Arial" panose="020B0604020202020204" pitchFamily="34" charset="0"/>
              </a:rPr>
              <a:t>德</a:t>
            </a:r>
            <a:endParaRPr lang="zh-CN" altLang="en-US" sz="2800" b="1" dirty="0">
              <a:solidFill>
                <a:srgbClr val="C00000"/>
              </a:solidFill>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8193"/>
          <p:cNvSpPr>
            <a:spLocks noGrp="1"/>
          </p:cNvSpPr>
          <p:nvPr>
            <p:ph type="title"/>
          </p:nvPr>
        </p:nvSpPr>
        <p:spPr>
          <a:xfrm>
            <a:off x="458788" y="276225"/>
            <a:ext cx="8228012" cy="739775"/>
          </a:xfrm>
        </p:spPr>
        <p:txBody>
          <a:bodyPr anchor="ctr"/>
          <a:p>
            <a:r>
              <a:rPr lang="zh-CN" altLang="en-US" sz="4000" b="1">
                <a:solidFill>
                  <a:srgbClr val="9966FF"/>
                </a:solidFill>
              </a:rPr>
              <a:t>读课文，整体感知</a:t>
            </a:r>
            <a:endParaRPr lang="zh-CN" altLang="en-US" sz="4000" b="1">
              <a:solidFill>
                <a:srgbClr val="9966FF"/>
              </a:solidFill>
            </a:endParaRPr>
          </a:p>
        </p:txBody>
      </p:sp>
      <p:sp>
        <p:nvSpPr>
          <p:cNvPr id="8195" name="内容占位符 8194"/>
          <p:cNvSpPr>
            <a:spLocks noGrp="1"/>
          </p:cNvSpPr>
          <p:nvPr>
            <p:ph idx="1"/>
          </p:nvPr>
        </p:nvSpPr>
        <p:spPr>
          <a:xfrm>
            <a:off x="433388" y="1276350"/>
            <a:ext cx="8412162" cy="4527550"/>
          </a:xfrm>
        </p:spPr>
        <p:txBody>
          <a:bodyPr anchor="t"/>
          <a:p>
            <a:pPr>
              <a:lnSpc>
                <a:spcPct val="150000"/>
              </a:lnSpc>
              <a:buNone/>
            </a:pPr>
            <a:r>
              <a:rPr lang="zh-CN" altLang="en-US" sz="3600" b="1">
                <a:latin typeface="微软雅黑" panose="020B0503020204020204" pitchFamily="34" charset="-122"/>
              </a:rPr>
              <a:t>一、生字辨识</a:t>
            </a:r>
            <a:endParaRPr lang="zh-CN" altLang="en-US" sz="3600" b="1">
              <a:latin typeface="微软雅黑" panose="020B0503020204020204" pitchFamily="34" charset="-122"/>
            </a:endParaRPr>
          </a:p>
          <a:p>
            <a:pPr>
              <a:lnSpc>
                <a:spcPct val="150000"/>
              </a:lnSpc>
              <a:buNone/>
            </a:pPr>
            <a:r>
              <a:rPr lang="zh-CN" altLang="en-US" sz="3600" b="1" u="sng">
                <a:latin typeface="微软雅黑" panose="020B0503020204020204" pitchFamily="34" charset="-122"/>
              </a:rPr>
              <a:t>韶</a:t>
            </a:r>
            <a:r>
              <a:rPr lang="zh-CN" altLang="en-US" sz="3600" b="1">
                <a:latin typeface="微软雅黑" panose="020B0503020204020204" pitchFamily="34" charset="-122"/>
              </a:rPr>
              <a:t>（     ）关  仪</a:t>
            </a:r>
            <a:r>
              <a:rPr lang="zh-CN" altLang="en-US" sz="3600" b="1" u="sng">
                <a:latin typeface="微软雅黑" panose="020B0503020204020204" pitchFamily="34" charset="-122"/>
              </a:rPr>
              <a:t>陇</a:t>
            </a:r>
            <a:r>
              <a:rPr lang="zh-CN" altLang="en-US" sz="3600" b="1">
                <a:latin typeface="微软雅黑" panose="020B0503020204020204" pitchFamily="34" charset="-122"/>
              </a:rPr>
              <a:t>（    ） </a:t>
            </a:r>
            <a:r>
              <a:rPr lang="zh-CN" altLang="en-US" sz="3600" b="1" u="sng">
                <a:latin typeface="微软雅黑" panose="020B0503020204020204" pitchFamily="34" charset="-122"/>
              </a:rPr>
              <a:t>佃</a:t>
            </a:r>
            <a:r>
              <a:rPr lang="zh-CN" altLang="en-US" sz="3600" b="1">
                <a:latin typeface="微软雅黑" panose="020B0503020204020204" pitchFamily="34" charset="-122"/>
              </a:rPr>
              <a:t>（    ）农    </a:t>
            </a:r>
            <a:endParaRPr lang="zh-CN" altLang="en-US" sz="3600" b="1">
              <a:latin typeface="微软雅黑" panose="020B0503020204020204" pitchFamily="34" charset="-122"/>
            </a:endParaRPr>
          </a:p>
          <a:p>
            <a:pPr>
              <a:lnSpc>
                <a:spcPct val="150000"/>
              </a:lnSpc>
              <a:buNone/>
            </a:pPr>
            <a:r>
              <a:rPr lang="zh-CN" altLang="en-US" sz="3600" b="1" u="sng">
                <a:latin typeface="微软雅黑" panose="020B0503020204020204" pitchFamily="34" charset="-122"/>
              </a:rPr>
              <a:t>妯娌</a:t>
            </a:r>
            <a:r>
              <a:rPr lang="zh-CN" altLang="en-US" sz="3600" b="1">
                <a:latin typeface="微软雅黑" panose="020B0503020204020204" pitchFamily="34" charset="-122"/>
              </a:rPr>
              <a:t>（        ） </a:t>
            </a:r>
            <a:r>
              <a:rPr lang="zh-CN" altLang="en-US" sz="3600" b="1" u="sng">
                <a:latin typeface="微软雅黑" panose="020B0503020204020204" pitchFamily="34" charset="-122"/>
              </a:rPr>
              <a:t>溺</a:t>
            </a:r>
            <a:r>
              <a:rPr lang="zh-CN" altLang="en-US" sz="3600" b="1">
                <a:latin typeface="微软雅黑" panose="020B0503020204020204" pitchFamily="34" charset="-122"/>
              </a:rPr>
              <a:t>（  ）水  私</a:t>
            </a:r>
            <a:r>
              <a:rPr lang="zh-CN" altLang="en-US" sz="3600" b="1" u="sng">
                <a:latin typeface="微软雅黑" panose="020B0503020204020204" pitchFamily="34" charset="-122"/>
              </a:rPr>
              <a:t>塾</a:t>
            </a:r>
            <a:r>
              <a:rPr lang="zh-CN" altLang="en-US" sz="3600" b="1">
                <a:latin typeface="微软雅黑" panose="020B0503020204020204" pitchFamily="34" charset="-122"/>
              </a:rPr>
              <a:t>（   ）     </a:t>
            </a:r>
            <a:endParaRPr lang="zh-CN" altLang="en-US" sz="3600" b="1">
              <a:latin typeface="微软雅黑" panose="020B0503020204020204" pitchFamily="34" charset="-122"/>
            </a:endParaRPr>
          </a:p>
          <a:p>
            <a:pPr>
              <a:lnSpc>
                <a:spcPct val="150000"/>
              </a:lnSpc>
              <a:buNone/>
            </a:pPr>
            <a:r>
              <a:rPr lang="zh-CN" altLang="en-US" sz="3600" b="1">
                <a:latin typeface="微软雅黑" panose="020B0503020204020204" pitchFamily="34" charset="-122"/>
              </a:rPr>
              <a:t>祖</a:t>
            </a:r>
            <a:r>
              <a:rPr lang="zh-CN" altLang="en-US" sz="3600" b="1" u="sng">
                <a:latin typeface="微软雅黑" panose="020B0503020204020204" pitchFamily="34" charset="-122"/>
              </a:rPr>
              <a:t>籍</a:t>
            </a:r>
            <a:r>
              <a:rPr lang="zh-CN" altLang="en-US" sz="3600" b="1">
                <a:latin typeface="微软雅黑" panose="020B0503020204020204" pitchFamily="34" charset="-122"/>
              </a:rPr>
              <a:t>（  ） </a:t>
            </a:r>
            <a:r>
              <a:rPr lang="zh-CN" altLang="en-US" sz="3600" b="1" u="sng">
                <a:latin typeface="微软雅黑" panose="020B0503020204020204" pitchFamily="34" charset="-122"/>
              </a:rPr>
              <a:t>横蛮</a:t>
            </a:r>
            <a:r>
              <a:rPr lang="zh-CN" altLang="en-US" sz="3600" b="1">
                <a:latin typeface="微软雅黑" panose="020B0503020204020204" pitchFamily="34" charset="-122"/>
              </a:rPr>
              <a:t>（            ） 和</a:t>
            </a:r>
            <a:r>
              <a:rPr lang="zh-CN" altLang="en-US" sz="3600" b="1" u="sng">
                <a:latin typeface="微软雅黑" panose="020B0503020204020204" pitchFamily="34" charset="-122"/>
              </a:rPr>
              <a:t>蔼</a:t>
            </a:r>
            <a:r>
              <a:rPr lang="zh-CN" altLang="en-US" sz="3600" b="1">
                <a:latin typeface="微软雅黑" panose="020B0503020204020204" pitchFamily="34" charset="-122"/>
              </a:rPr>
              <a:t>（ ）     </a:t>
            </a:r>
            <a:endParaRPr lang="zh-CN" altLang="en-US" sz="3600" b="1">
              <a:latin typeface="微软雅黑" panose="020B0503020204020204" pitchFamily="34" charset="-122"/>
            </a:endParaRPr>
          </a:p>
          <a:p>
            <a:pPr>
              <a:lnSpc>
                <a:spcPct val="150000"/>
              </a:lnSpc>
              <a:buNone/>
            </a:pPr>
            <a:r>
              <a:rPr lang="zh-CN" altLang="en-US" sz="3600" b="1">
                <a:latin typeface="微软雅黑" panose="020B0503020204020204" pitchFamily="34" charset="-122"/>
              </a:rPr>
              <a:t>勉</a:t>
            </a:r>
            <a:r>
              <a:rPr lang="zh-CN" altLang="en-US" sz="3600" b="1" u="sng">
                <a:latin typeface="微软雅黑" panose="020B0503020204020204" pitchFamily="34" charset="-122"/>
              </a:rPr>
              <a:t>强</a:t>
            </a:r>
            <a:r>
              <a:rPr lang="zh-CN" altLang="en-US" sz="3600" b="1">
                <a:latin typeface="微软雅黑" panose="020B0503020204020204" pitchFamily="34" charset="-122"/>
              </a:rPr>
              <a:t>（      ） 不</a:t>
            </a:r>
            <a:r>
              <a:rPr lang="zh-CN" altLang="en-US" sz="3600" b="1" u="sng">
                <a:latin typeface="微软雅黑" panose="020B0503020204020204" pitchFamily="34" charset="-122"/>
              </a:rPr>
              <a:t>辍</a:t>
            </a:r>
            <a:r>
              <a:rPr lang="zh-CN" altLang="en-US" sz="3600" b="1">
                <a:latin typeface="微软雅黑" panose="020B0503020204020204" pitchFamily="34" charset="-122"/>
              </a:rPr>
              <a:t>（     ） 管</a:t>
            </a:r>
            <a:r>
              <a:rPr lang="zh-CN" altLang="en-US" sz="3600" b="1" u="sng">
                <a:latin typeface="微软雅黑" panose="020B0503020204020204" pitchFamily="34" charset="-122"/>
              </a:rPr>
              <a:t>束</a:t>
            </a:r>
            <a:r>
              <a:rPr lang="zh-CN" altLang="en-US" sz="3600" b="1">
                <a:latin typeface="微软雅黑" panose="020B0503020204020204" pitchFamily="34" charset="-122"/>
              </a:rPr>
              <a:t>（  ）</a:t>
            </a:r>
            <a:endParaRPr lang="zh-CN" altLang="en-US" sz="3600" b="1">
              <a:latin typeface="微软雅黑" panose="020B0503020204020204" pitchFamily="34" charset="-122"/>
            </a:endParaRPr>
          </a:p>
        </p:txBody>
      </p:sp>
      <p:sp>
        <p:nvSpPr>
          <p:cNvPr id="8196" name="文本框 8195"/>
          <p:cNvSpPr txBox="1"/>
          <p:nvPr/>
        </p:nvSpPr>
        <p:spPr>
          <a:xfrm>
            <a:off x="1206500" y="2482850"/>
            <a:ext cx="1146175"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sháo</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197" name="文本框 8196"/>
          <p:cNvSpPr txBox="1"/>
          <p:nvPr/>
        </p:nvSpPr>
        <p:spPr>
          <a:xfrm>
            <a:off x="4452938" y="2495550"/>
            <a:ext cx="1084262"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lǒng</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198" name="文本框 8197"/>
          <p:cNvSpPr txBox="1"/>
          <p:nvPr/>
        </p:nvSpPr>
        <p:spPr>
          <a:xfrm>
            <a:off x="1790700" y="4324350"/>
            <a:ext cx="425450"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jí</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199" name="文本框 8198"/>
          <p:cNvSpPr txBox="1"/>
          <p:nvPr/>
        </p:nvSpPr>
        <p:spPr>
          <a:xfrm>
            <a:off x="1728788" y="3441700"/>
            <a:ext cx="1417637" cy="577850"/>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zhóulǐ</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0" name="文本框 8199"/>
          <p:cNvSpPr txBox="1"/>
          <p:nvPr/>
        </p:nvSpPr>
        <p:spPr>
          <a:xfrm>
            <a:off x="4232275" y="3403600"/>
            <a:ext cx="593725"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nì</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1" name="文本框 8200"/>
          <p:cNvSpPr txBox="1"/>
          <p:nvPr/>
        </p:nvSpPr>
        <p:spPr>
          <a:xfrm>
            <a:off x="7027863" y="3403600"/>
            <a:ext cx="908050"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shú</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2" name="文本框 8201"/>
          <p:cNvSpPr txBox="1"/>
          <p:nvPr/>
        </p:nvSpPr>
        <p:spPr>
          <a:xfrm>
            <a:off x="6543675" y="2484438"/>
            <a:ext cx="1073150" cy="579437"/>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diàn</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3" name="文本框 8202"/>
          <p:cNvSpPr txBox="1"/>
          <p:nvPr/>
        </p:nvSpPr>
        <p:spPr>
          <a:xfrm>
            <a:off x="3946525" y="4311650"/>
            <a:ext cx="2120900" cy="579438"/>
          </a:xfrm>
          <a:prstGeom prst="rect">
            <a:avLst/>
          </a:prstGeom>
          <a:noFill/>
          <a:ln w="9525">
            <a:noFill/>
          </a:ln>
        </p:spPr>
        <p:txBody>
          <a:bodyPr>
            <a:spAutoFit/>
          </a:bodyPr>
          <a:p>
            <a:r>
              <a:rPr lang="en-US" altLang="zh-CN" sz="3200" b="1" err="1">
                <a:solidFill>
                  <a:srgbClr val="FF0000"/>
                </a:solidFill>
                <a:latin typeface="微软雅黑" panose="020B0503020204020204" pitchFamily="34" charset="-122"/>
                <a:ea typeface="微软雅黑" panose="020B0503020204020204" pitchFamily="34" charset="-122"/>
              </a:rPr>
              <a:t>hèngmán</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4" name="文本框 8203"/>
          <p:cNvSpPr txBox="1"/>
          <p:nvPr/>
        </p:nvSpPr>
        <p:spPr>
          <a:xfrm>
            <a:off x="7507288" y="4354513"/>
            <a:ext cx="739775" cy="579437"/>
          </a:xfrm>
          <a:prstGeom prst="rect">
            <a:avLst/>
          </a:prstGeom>
          <a:noFill/>
          <a:ln w="9525">
            <a:noFill/>
          </a:ln>
        </p:spPr>
        <p:txBody>
          <a:bodyPr>
            <a:spAutoFit/>
          </a:bodyPr>
          <a:p>
            <a:r>
              <a:rPr lang="en-US" altLang="zh-CN" sz="3200" b="1" err="1">
                <a:solidFill>
                  <a:srgbClr val="FF0000"/>
                </a:solidFill>
                <a:latin typeface="微软雅黑" panose="020B0503020204020204" pitchFamily="34" charset="-122"/>
                <a:ea typeface="微软雅黑" panose="020B0503020204020204" pitchFamily="34" charset="-122"/>
              </a:rPr>
              <a:t>ǎi</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5" name="文本框 8204"/>
          <p:cNvSpPr txBox="1"/>
          <p:nvPr/>
        </p:nvSpPr>
        <p:spPr>
          <a:xfrm>
            <a:off x="1616075" y="5270500"/>
            <a:ext cx="1331913" cy="579438"/>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qiǎng</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6" name="文本框 8205"/>
          <p:cNvSpPr txBox="1"/>
          <p:nvPr/>
        </p:nvSpPr>
        <p:spPr>
          <a:xfrm>
            <a:off x="4429125" y="5268913"/>
            <a:ext cx="1184275" cy="579437"/>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chuò</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8207" name="文本框 8206"/>
          <p:cNvSpPr txBox="1"/>
          <p:nvPr/>
        </p:nvSpPr>
        <p:spPr>
          <a:xfrm>
            <a:off x="7216775" y="5262563"/>
            <a:ext cx="908050" cy="579437"/>
          </a:xfrm>
          <a:prstGeom prst="rect">
            <a:avLst/>
          </a:prstGeom>
          <a:noFill/>
          <a:ln w="9525">
            <a:noFill/>
          </a:ln>
        </p:spPr>
        <p:txBody>
          <a:bodyPr wrap="none">
            <a:spAutoFit/>
          </a:bodyPr>
          <a:p>
            <a:r>
              <a:rPr lang="en-US" altLang="zh-CN" sz="3200" b="1" err="1">
                <a:solidFill>
                  <a:srgbClr val="FF0000"/>
                </a:solidFill>
                <a:latin typeface="微软雅黑" panose="020B0503020204020204" pitchFamily="34" charset="-122"/>
                <a:ea typeface="微软雅黑" panose="020B0503020204020204" pitchFamily="34" charset="-122"/>
              </a:rPr>
              <a:t>shù</a:t>
            </a:r>
            <a:endParaRPr lang="en-US" altLang="zh-CN" sz="3200" b="1">
              <a:solidFill>
                <a:srgbClr val="FF0000"/>
              </a:solidFill>
              <a:latin typeface="微软雅黑" panose="020B0503020204020204" pitchFamily="34" charset="-122"/>
              <a:ea typeface="微软雅黑" panose="020B0503020204020204" pitchFamily="34" charset="-122"/>
            </a:endParaRPr>
          </a:p>
        </p:txBody>
      </p:sp>
      <p:sp>
        <p:nvSpPr>
          <p:cNvPr id="20495"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2" nodeType="withEffect">
                                  <p:stCondLst>
                                    <p:cond delay="0"/>
                                  </p:stCondLst>
                                  <p:childTnLst>
                                    <p:set>
                                      <p:cBhvr>
                                        <p:cTn id="6" dur="1" fill="hold">
                                          <p:stCondLst>
                                            <p:cond delay="0"/>
                                          </p:stCondLst>
                                        </p:cTn>
                                        <p:tgtEl>
                                          <p:spTgt spid="8195">
                                            <p:txEl>
                                              <p:charRg st="0" end="7"/>
                                            </p:txEl>
                                          </p:spTgt>
                                        </p:tgtEl>
                                        <p:attrNameLst>
                                          <p:attrName>style.visibility</p:attrName>
                                        </p:attrNameLst>
                                      </p:cBhvr>
                                      <p:to>
                                        <p:strVal val="visible"/>
                                      </p:to>
                                    </p:set>
                                    <p:anim calcmode="lin" valueType="num">
                                      <p:cBhvr>
                                        <p:cTn id="7" dur="500" fill="hold"/>
                                        <p:tgtEl>
                                          <p:spTgt spid="8195">
                                            <p:txEl>
                                              <p:charRg st="0" end="7"/>
                                            </p:txEl>
                                          </p:spTgt>
                                        </p:tgtEl>
                                        <p:attrNameLst>
                                          <p:attrName>ppt_x</p:attrName>
                                        </p:attrNameLst>
                                      </p:cBhvr>
                                      <p:tavLst>
                                        <p:tav tm="0">
                                          <p:val>
                                            <p:strVal val="#ppt_x"/>
                                          </p:val>
                                        </p:tav>
                                        <p:tav tm="100000">
                                          <p:val>
                                            <p:strVal val="#ppt_x"/>
                                          </p:val>
                                        </p:tav>
                                      </p:tavLst>
                                    </p:anim>
                                    <p:anim calcmode="lin" valueType="num">
                                      <p:cBhvr>
                                        <p:cTn id="8" dur="500" fill="hold"/>
                                        <p:tgtEl>
                                          <p:spTgt spid="8195">
                                            <p:txEl>
                                              <p:charRg st="0" end="7"/>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2" nodeType="afterEffect">
                                  <p:stCondLst>
                                    <p:cond delay="0"/>
                                  </p:stCondLst>
                                  <p:childTnLst>
                                    <p:set>
                                      <p:cBhvr>
                                        <p:cTn id="11" dur="1" fill="hold">
                                          <p:stCondLst>
                                            <p:cond delay="0"/>
                                          </p:stCondLst>
                                        </p:cTn>
                                        <p:tgtEl>
                                          <p:spTgt spid="8195">
                                            <p:txEl>
                                              <p:charRg st="7" end="40"/>
                                            </p:txEl>
                                          </p:spTgt>
                                        </p:tgtEl>
                                        <p:attrNameLst>
                                          <p:attrName>style.visibility</p:attrName>
                                        </p:attrNameLst>
                                      </p:cBhvr>
                                      <p:to>
                                        <p:strVal val="visible"/>
                                      </p:to>
                                    </p:set>
                                    <p:anim calcmode="lin" valueType="num">
                                      <p:cBhvr>
                                        <p:cTn id="12" dur="500" fill="hold"/>
                                        <p:tgtEl>
                                          <p:spTgt spid="8195">
                                            <p:txEl>
                                              <p:charRg st="7" end="40"/>
                                            </p:txEl>
                                          </p:spTgt>
                                        </p:tgtEl>
                                        <p:attrNameLst>
                                          <p:attrName>ppt_x</p:attrName>
                                        </p:attrNameLst>
                                      </p:cBhvr>
                                      <p:tavLst>
                                        <p:tav tm="0">
                                          <p:val>
                                            <p:strVal val="#ppt_x"/>
                                          </p:val>
                                        </p:tav>
                                        <p:tav tm="100000">
                                          <p:val>
                                            <p:strVal val="#ppt_x"/>
                                          </p:val>
                                        </p:tav>
                                      </p:tavLst>
                                    </p:anim>
                                    <p:anim calcmode="lin" valueType="num">
                                      <p:cBhvr>
                                        <p:cTn id="13" dur="500" fill="hold"/>
                                        <p:tgtEl>
                                          <p:spTgt spid="8195">
                                            <p:txEl>
                                              <p:charRg st="7" end="4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2" nodeType="afterEffect">
                                  <p:stCondLst>
                                    <p:cond delay="0"/>
                                  </p:stCondLst>
                                  <p:childTnLst>
                                    <p:set>
                                      <p:cBhvr>
                                        <p:cTn id="16" dur="1" fill="hold">
                                          <p:stCondLst>
                                            <p:cond delay="0"/>
                                          </p:stCondLst>
                                        </p:cTn>
                                        <p:tgtEl>
                                          <p:spTgt spid="8195">
                                            <p:txEl>
                                              <p:charRg st="40" end="74"/>
                                            </p:txEl>
                                          </p:spTgt>
                                        </p:tgtEl>
                                        <p:attrNameLst>
                                          <p:attrName>style.visibility</p:attrName>
                                        </p:attrNameLst>
                                      </p:cBhvr>
                                      <p:to>
                                        <p:strVal val="visible"/>
                                      </p:to>
                                    </p:set>
                                    <p:anim calcmode="lin" valueType="num">
                                      <p:cBhvr>
                                        <p:cTn id="17" dur="500" fill="hold"/>
                                        <p:tgtEl>
                                          <p:spTgt spid="8195">
                                            <p:txEl>
                                              <p:charRg st="40" end="74"/>
                                            </p:txEl>
                                          </p:spTgt>
                                        </p:tgtEl>
                                        <p:attrNameLst>
                                          <p:attrName>ppt_x</p:attrName>
                                        </p:attrNameLst>
                                      </p:cBhvr>
                                      <p:tavLst>
                                        <p:tav tm="0">
                                          <p:val>
                                            <p:strVal val="#ppt_x"/>
                                          </p:val>
                                        </p:tav>
                                        <p:tav tm="100000">
                                          <p:val>
                                            <p:strVal val="#ppt_x"/>
                                          </p:val>
                                        </p:tav>
                                      </p:tavLst>
                                    </p:anim>
                                    <p:anim calcmode="lin" valueType="num">
                                      <p:cBhvr>
                                        <p:cTn id="18" dur="500" fill="hold"/>
                                        <p:tgtEl>
                                          <p:spTgt spid="8195">
                                            <p:txEl>
                                              <p:charRg st="40" end="7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2" nodeType="afterEffect">
                                  <p:stCondLst>
                                    <p:cond delay="0"/>
                                  </p:stCondLst>
                                  <p:childTnLst>
                                    <p:set>
                                      <p:cBhvr>
                                        <p:cTn id="21" dur="1" fill="hold">
                                          <p:stCondLst>
                                            <p:cond delay="0"/>
                                          </p:stCondLst>
                                        </p:cTn>
                                        <p:tgtEl>
                                          <p:spTgt spid="8195">
                                            <p:txEl>
                                              <p:charRg st="74" end="109"/>
                                            </p:txEl>
                                          </p:spTgt>
                                        </p:tgtEl>
                                        <p:attrNameLst>
                                          <p:attrName>style.visibility</p:attrName>
                                        </p:attrNameLst>
                                      </p:cBhvr>
                                      <p:to>
                                        <p:strVal val="visible"/>
                                      </p:to>
                                    </p:set>
                                    <p:anim calcmode="lin" valueType="num">
                                      <p:cBhvr>
                                        <p:cTn id="22" dur="500" fill="hold"/>
                                        <p:tgtEl>
                                          <p:spTgt spid="8195">
                                            <p:txEl>
                                              <p:charRg st="74" end="109"/>
                                            </p:txEl>
                                          </p:spTgt>
                                        </p:tgtEl>
                                        <p:attrNameLst>
                                          <p:attrName>ppt_x</p:attrName>
                                        </p:attrNameLst>
                                      </p:cBhvr>
                                      <p:tavLst>
                                        <p:tav tm="0">
                                          <p:val>
                                            <p:strVal val="#ppt_x"/>
                                          </p:val>
                                        </p:tav>
                                        <p:tav tm="100000">
                                          <p:val>
                                            <p:strVal val="#ppt_x"/>
                                          </p:val>
                                        </p:tav>
                                      </p:tavLst>
                                    </p:anim>
                                    <p:anim calcmode="lin" valueType="num">
                                      <p:cBhvr>
                                        <p:cTn id="23" dur="500" fill="hold"/>
                                        <p:tgtEl>
                                          <p:spTgt spid="8195">
                                            <p:txEl>
                                              <p:charRg st="74" end="109"/>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2" nodeType="afterEffect">
                                  <p:stCondLst>
                                    <p:cond delay="0"/>
                                  </p:stCondLst>
                                  <p:childTnLst>
                                    <p:set>
                                      <p:cBhvr>
                                        <p:cTn id="26" dur="1" fill="hold">
                                          <p:stCondLst>
                                            <p:cond delay="0"/>
                                          </p:stCondLst>
                                        </p:cTn>
                                        <p:tgtEl>
                                          <p:spTgt spid="8195">
                                            <p:txEl>
                                              <p:charRg st="109" end="137"/>
                                            </p:txEl>
                                          </p:spTgt>
                                        </p:tgtEl>
                                        <p:attrNameLst>
                                          <p:attrName>style.visibility</p:attrName>
                                        </p:attrNameLst>
                                      </p:cBhvr>
                                      <p:to>
                                        <p:strVal val="visible"/>
                                      </p:to>
                                    </p:set>
                                    <p:anim calcmode="lin" valueType="num">
                                      <p:cBhvr>
                                        <p:cTn id="27" dur="500" fill="hold"/>
                                        <p:tgtEl>
                                          <p:spTgt spid="8195">
                                            <p:txEl>
                                              <p:charRg st="109" end="137"/>
                                            </p:txEl>
                                          </p:spTgt>
                                        </p:tgtEl>
                                        <p:attrNameLst>
                                          <p:attrName>ppt_x</p:attrName>
                                        </p:attrNameLst>
                                      </p:cBhvr>
                                      <p:tavLst>
                                        <p:tav tm="0">
                                          <p:val>
                                            <p:strVal val="#ppt_x"/>
                                          </p:val>
                                        </p:tav>
                                        <p:tav tm="100000">
                                          <p:val>
                                            <p:strVal val="#ppt_x"/>
                                          </p:val>
                                        </p:tav>
                                      </p:tavLst>
                                    </p:anim>
                                    <p:anim calcmode="lin" valueType="num">
                                      <p:cBhvr>
                                        <p:cTn id="28" dur="500" fill="hold"/>
                                        <p:tgtEl>
                                          <p:spTgt spid="8195">
                                            <p:txEl>
                                              <p:charRg st="109" end="137"/>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8196"/>
                                        </p:tgtEl>
                                        <p:attrNameLst>
                                          <p:attrName>style.visibility</p:attrName>
                                        </p:attrNameLst>
                                      </p:cBhvr>
                                      <p:to>
                                        <p:strVal val="visible"/>
                                      </p:to>
                                    </p:set>
                                    <p:animEffect transition="in" filter="wipe(down)">
                                      <p:cBhvr>
                                        <p:cTn id="33" dur="580">
                                          <p:stCondLst>
                                            <p:cond delay="0"/>
                                          </p:stCondLst>
                                        </p:cTn>
                                        <p:tgtEl>
                                          <p:spTgt spid="8196"/>
                                        </p:tgtEl>
                                      </p:cBhvr>
                                    </p:animEffect>
                                    <p:anim calcmode="lin" valueType="num">
                                      <p:cBhvr>
                                        <p:cTn id="34" dur="1822">
                                          <p:stCondLst>
                                            <p:cond delay="0"/>
                                          </p:stCondLst>
                                        </p:cTn>
                                        <p:tgtEl>
                                          <p:spTgt spid="8196"/>
                                        </p:tgtEl>
                                        <p:attrNameLst>
                                          <p:attrName>ppt_x</p:attrName>
                                        </p:attrNameLst>
                                      </p:cBhvr>
                                      <p:tavLst>
                                        <p:tav tm="0">
                                          <p:val>
                                            <p:strVal val="#ppt_x-0.25"/>
                                          </p:val>
                                        </p:tav>
                                        <p:tav tm="100000">
                                          <p:val>
                                            <p:strVal val="#ppt_x"/>
                                          </p:val>
                                        </p:tav>
                                      </p:tavLst>
                                    </p:anim>
                                    <p:anim calcmode="lin" valueType="num">
                                      <p:cBhvr>
                                        <p:cTn id="35" dur="664">
                                          <p:stCondLst>
                                            <p:cond delay="0"/>
                                          </p:stCondLst>
                                        </p:cTn>
                                        <p:tgtEl>
                                          <p:spTgt spid="8196"/>
                                        </p:tgtEl>
                                        <p:attrNameLst>
                                          <p:attrName>ppt_y</p:attrName>
                                        </p:attrNameLst>
                                      </p:cBhvr>
                                      <p:tavLst>
                                        <p:tav tm="0" fmla="#ppt_y-sin(pi*$)/3">
                                          <p:val>
                                            <p:fltVal val="0.500000"/>
                                          </p:val>
                                        </p:tav>
                                        <p:tav tm="100000">
                                          <p:val>
                                            <p:fltVal val="1.000000"/>
                                          </p:val>
                                        </p:tav>
                                      </p:tavLst>
                                    </p:anim>
                                    <p:anim calcmode="lin" valueType="num">
                                      <p:cBhvr>
                                        <p:cTn id="36" dur="664">
                                          <p:stCondLst>
                                            <p:cond delay="664"/>
                                          </p:stCondLst>
                                        </p:cTn>
                                        <p:tgtEl>
                                          <p:spTgt spid="8196"/>
                                        </p:tgtEl>
                                        <p:attrNameLst>
                                          <p:attrName>ppt_y</p:attrName>
                                        </p:attrNameLst>
                                      </p:cBhvr>
                                      <p:tavLst>
                                        <p:tav tm="0" fmla="#ppt_y-sin(pi*$)/9">
                                          <p:val>
                                            <p:fltVal val="0.000000"/>
                                          </p:val>
                                        </p:tav>
                                        <p:tav tm="100000">
                                          <p:val>
                                            <p:fltVal val="1.000000"/>
                                          </p:val>
                                        </p:tav>
                                      </p:tavLst>
                                    </p:anim>
                                    <p:anim calcmode="lin" valueType="num">
                                      <p:cBhvr>
                                        <p:cTn id="37" dur="332">
                                          <p:stCondLst>
                                            <p:cond delay="1324"/>
                                          </p:stCondLst>
                                        </p:cTn>
                                        <p:tgtEl>
                                          <p:spTgt spid="8196"/>
                                        </p:tgtEl>
                                        <p:attrNameLst>
                                          <p:attrName>ppt_y</p:attrName>
                                        </p:attrNameLst>
                                      </p:cBhvr>
                                      <p:tavLst>
                                        <p:tav tm="0" fmla="#ppt_y-sin(pi*$)/27">
                                          <p:val>
                                            <p:fltVal val="0.000000"/>
                                          </p:val>
                                        </p:tav>
                                        <p:tav tm="100000">
                                          <p:val>
                                            <p:fltVal val="1.000000"/>
                                          </p:val>
                                        </p:tav>
                                      </p:tavLst>
                                    </p:anim>
                                    <p:anim calcmode="lin" valueType="num">
                                      <p:cBhvr>
                                        <p:cTn id="38" dur="164">
                                          <p:stCondLst>
                                            <p:cond delay="1656"/>
                                          </p:stCondLst>
                                        </p:cTn>
                                        <p:tgtEl>
                                          <p:spTgt spid="8196"/>
                                        </p:tgtEl>
                                        <p:attrNameLst>
                                          <p:attrName>ppt_y</p:attrName>
                                        </p:attrNameLst>
                                      </p:cBhvr>
                                      <p:tavLst>
                                        <p:tav tm="0" fmla="#ppt_y-sin(pi*$)/81">
                                          <p:val>
                                            <p:fltVal val="0.000000"/>
                                          </p:val>
                                        </p:tav>
                                        <p:tav tm="100000">
                                          <p:val>
                                            <p:fltVal val="1.000000"/>
                                          </p:val>
                                        </p:tav>
                                      </p:tavLst>
                                    </p:anim>
                                    <p:animScale>
                                      <p:cBhvr>
                                        <p:cTn id="39" dur="26">
                                          <p:stCondLst>
                                            <p:cond delay="650"/>
                                          </p:stCondLst>
                                        </p:cTn>
                                        <p:tgtEl>
                                          <p:spTgt spid="8196"/>
                                        </p:tgtEl>
                                      </p:cBhvr>
                                      <p:to x="100000" y="60000"/>
                                    </p:animScale>
                                    <p:animScale>
                                      <p:cBhvr>
                                        <p:cTn id="40" dur="166" decel="50000">
                                          <p:stCondLst>
                                            <p:cond delay="676"/>
                                          </p:stCondLst>
                                        </p:cTn>
                                        <p:tgtEl>
                                          <p:spTgt spid="8196"/>
                                        </p:tgtEl>
                                      </p:cBhvr>
                                      <p:to x="100000" y="100000"/>
                                    </p:animScale>
                                    <p:animScale>
                                      <p:cBhvr>
                                        <p:cTn id="41" dur="26">
                                          <p:stCondLst>
                                            <p:cond delay="1312"/>
                                          </p:stCondLst>
                                        </p:cTn>
                                        <p:tgtEl>
                                          <p:spTgt spid="8196"/>
                                        </p:tgtEl>
                                      </p:cBhvr>
                                      <p:to x="100000" y="80000"/>
                                    </p:animScale>
                                    <p:animScale>
                                      <p:cBhvr>
                                        <p:cTn id="42" dur="166" decel="50000">
                                          <p:stCondLst>
                                            <p:cond delay="1338"/>
                                          </p:stCondLst>
                                        </p:cTn>
                                        <p:tgtEl>
                                          <p:spTgt spid="8196"/>
                                        </p:tgtEl>
                                      </p:cBhvr>
                                      <p:to x="100000" y="100000"/>
                                    </p:animScale>
                                    <p:animScale>
                                      <p:cBhvr>
                                        <p:cTn id="43" dur="26">
                                          <p:stCondLst>
                                            <p:cond delay="1642"/>
                                          </p:stCondLst>
                                        </p:cTn>
                                        <p:tgtEl>
                                          <p:spTgt spid="8196"/>
                                        </p:tgtEl>
                                      </p:cBhvr>
                                      <p:to x="100000" y="90000"/>
                                    </p:animScale>
                                    <p:animScale>
                                      <p:cBhvr>
                                        <p:cTn id="44" dur="166" decel="50000">
                                          <p:stCondLst>
                                            <p:cond delay="1668"/>
                                          </p:stCondLst>
                                        </p:cTn>
                                        <p:tgtEl>
                                          <p:spTgt spid="8196"/>
                                        </p:tgtEl>
                                      </p:cBhvr>
                                      <p:to x="100000" y="100000"/>
                                    </p:animScale>
                                    <p:animScale>
                                      <p:cBhvr>
                                        <p:cTn id="45" dur="26">
                                          <p:stCondLst>
                                            <p:cond delay="1808"/>
                                          </p:stCondLst>
                                        </p:cTn>
                                        <p:tgtEl>
                                          <p:spTgt spid="8196"/>
                                        </p:tgtEl>
                                      </p:cBhvr>
                                      <p:to x="100000" y="95000"/>
                                    </p:animScale>
                                    <p:animScale>
                                      <p:cBhvr>
                                        <p:cTn id="46" dur="166" decel="50000">
                                          <p:stCondLst>
                                            <p:cond delay="1834"/>
                                          </p:stCondLst>
                                        </p:cTn>
                                        <p:tgtEl>
                                          <p:spTgt spid="8196"/>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197"/>
                                        </p:tgtEl>
                                        <p:attrNameLst>
                                          <p:attrName>style.visibility</p:attrName>
                                        </p:attrNameLst>
                                      </p:cBhvr>
                                      <p:to>
                                        <p:strVal val="visible"/>
                                      </p:to>
                                    </p:set>
                                    <p:anim calcmode="lin" valueType="num">
                                      <p:cBhvr>
                                        <p:cTn id="51" dur="500" fill="hold"/>
                                        <p:tgtEl>
                                          <p:spTgt spid="8197"/>
                                        </p:tgtEl>
                                        <p:attrNameLst>
                                          <p:attrName>ppt_x</p:attrName>
                                        </p:attrNameLst>
                                      </p:cBhvr>
                                      <p:tavLst>
                                        <p:tav tm="0">
                                          <p:val>
                                            <p:strVal val="#ppt_x"/>
                                          </p:val>
                                        </p:tav>
                                        <p:tav tm="100000">
                                          <p:val>
                                            <p:strVal val="#ppt_x"/>
                                          </p:val>
                                        </p:tav>
                                      </p:tavLst>
                                    </p:anim>
                                    <p:anim calcmode="lin" valueType="num">
                                      <p:cBhvr>
                                        <p:cTn id="52"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9" presetClass="entr" presetSubtype="0" decel="100000" fill="hold" grpId="0" nodeType="clickEffect">
                                  <p:stCondLst>
                                    <p:cond delay="0"/>
                                  </p:stCondLst>
                                  <p:childTnLst>
                                    <p:set>
                                      <p:cBhvr>
                                        <p:cTn id="56" dur="1" fill="hold">
                                          <p:stCondLst>
                                            <p:cond delay="0"/>
                                          </p:stCondLst>
                                        </p:cTn>
                                        <p:tgtEl>
                                          <p:spTgt spid="8202"/>
                                        </p:tgtEl>
                                        <p:attrNameLst>
                                          <p:attrName>style.visibility</p:attrName>
                                        </p:attrNameLst>
                                      </p:cBhvr>
                                      <p:to>
                                        <p:strVal val="visible"/>
                                      </p:to>
                                    </p:set>
                                    <p:anim calcmode="lin" valueType="num">
                                      <p:cBhvr>
                                        <p:cTn id="57" dur="500" fill="hold"/>
                                        <p:tgtEl>
                                          <p:spTgt spid="8202"/>
                                        </p:tgtEl>
                                        <p:attrNameLst>
                                          <p:attrName>ppt_w</p:attrName>
                                        </p:attrNameLst>
                                      </p:cBhvr>
                                      <p:tavLst>
                                        <p:tav tm="0">
                                          <p:val>
                                            <p:fltVal val="0.000000"/>
                                          </p:val>
                                        </p:tav>
                                        <p:tav tm="100000">
                                          <p:val>
                                            <p:strVal val="#ppt_w"/>
                                          </p:val>
                                        </p:tav>
                                      </p:tavLst>
                                    </p:anim>
                                    <p:anim calcmode="lin" valueType="num">
                                      <p:cBhvr>
                                        <p:cTn id="58" dur="500" fill="hold"/>
                                        <p:tgtEl>
                                          <p:spTgt spid="8202"/>
                                        </p:tgtEl>
                                        <p:attrNameLst>
                                          <p:attrName>ppt_h</p:attrName>
                                        </p:attrNameLst>
                                      </p:cBhvr>
                                      <p:tavLst>
                                        <p:tav tm="0">
                                          <p:val>
                                            <p:fltVal val="0.000000"/>
                                          </p:val>
                                        </p:tav>
                                        <p:tav tm="100000">
                                          <p:val>
                                            <p:strVal val="#ppt_h"/>
                                          </p:val>
                                        </p:tav>
                                      </p:tavLst>
                                    </p:anim>
                                    <p:anim calcmode="lin" valueType="num">
                                      <p:cBhvr>
                                        <p:cTn id="59" dur="500" fill="hold"/>
                                        <p:tgtEl>
                                          <p:spTgt spid="8202"/>
                                        </p:tgtEl>
                                        <p:attrNameLst>
                                          <p:attrName>style.rotation</p:attrName>
                                        </p:attrNameLst>
                                      </p:cBhvr>
                                      <p:tavLst>
                                        <p:tav tm="0">
                                          <p:val>
                                            <p:fltVal val="360.000000"/>
                                          </p:val>
                                        </p:tav>
                                        <p:tav tm="100000">
                                          <p:val>
                                            <p:fltVal val="0.000000"/>
                                          </p:val>
                                        </p:tav>
                                      </p:tavLst>
                                    </p:anim>
                                    <p:animEffect transition="in" filter="fade">
                                      <p:cBhvr>
                                        <p:cTn id="60" dur="500"/>
                                        <p:tgtEl>
                                          <p:spTgt spid="8202"/>
                                        </p:tgtEl>
                                      </p:cBhvr>
                                    </p:animEffect>
                                  </p:childTnLst>
                                </p:cTn>
                              </p:par>
                            </p:childTnLst>
                          </p:cTn>
                        </p:par>
                      </p:childTnLst>
                    </p:cTn>
                  </p:par>
                  <p:par>
                    <p:cTn id="61" fill="hold">
                      <p:stCondLst>
                        <p:cond delay="indefinite"/>
                      </p:stCondLst>
                      <p:childTnLst>
                        <p:par>
                          <p:cTn id="62" fill="hold">
                            <p:stCondLst>
                              <p:cond delay="0"/>
                            </p:stCondLst>
                            <p:childTnLst>
                              <p:par>
                                <p:cTn id="63" presetID="40" presetClass="entr" presetSubtype="0" fill="hold" grpId="0" nodeType="clickEffect">
                                  <p:stCondLst>
                                    <p:cond delay="0"/>
                                  </p:stCondLst>
                                  <p:iterate type="lt">
                                    <p:tmPct val="10000"/>
                                  </p:iterate>
                                  <p:childTnLst>
                                    <p:set>
                                      <p:cBhvr>
                                        <p:cTn id="64" dur="1" fill="hold">
                                          <p:stCondLst>
                                            <p:cond delay="0"/>
                                          </p:stCondLst>
                                        </p:cTn>
                                        <p:tgtEl>
                                          <p:spTgt spid="8199"/>
                                        </p:tgtEl>
                                        <p:attrNameLst>
                                          <p:attrName>style.visibility</p:attrName>
                                        </p:attrNameLst>
                                      </p:cBhvr>
                                      <p:to>
                                        <p:strVal val="visible"/>
                                      </p:to>
                                    </p:set>
                                    <p:animEffect transition="in" filter="fade">
                                      <p:cBhvr>
                                        <p:cTn id="65" dur="1000"/>
                                        <p:tgtEl>
                                          <p:spTgt spid="8199"/>
                                        </p:tgtEl>
                                      </p:cBhvr>
                                    </p:animEffect>
                                    <p:anim calcmode="lin" valueType="num">
                                      <p:cBhvr>
                                        <p:cTn id="66" dur="1000" fill="hold"/>
                                        <p:tgtEl>
                                          <p:spTgt spid="8199"/>
                                        </p:tgtEl>
                                        <p:attrNameLst>
                                          <p:attrName>ppt_x</p:attrName>
                                        </p:attrNameLst>
                                      </p:cBhvr>
                                      <p:tavLst>
                                        <p:tav tm="0">
                                          <p:val>
                                            <p:strVal val="#ppt_x-.1"/>
                                          </p:val>
                                        </p:tav>
                                        <p:tav tm="100000">
                                          <p:val>
                                            <p:strVal val="#ppt_x"/>
                                          </p:val>
                                        </p:tav>
                                      </p:tavLst>
                                    </p:anim>
                                    <p:anim calcmode="lin" valueType="num">
                                      <p:cBhvr>
                                        <p:cTn id="67" dur="1000" fill="hold"/>
                                        <p:tgtEl>
                                          <p:spTgt spid="8199"/>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8200"/>
                                        </p:tgtEl>
                                        <p:attrNameLst>
                                          <p:attrName>style.visibility</p:attrName>
                                        </p:attrNameLst>
                                      </p:cBhvr>
                                      <p:to>
                                        <p:strVal val="visible"/>
                                      </p:to>
                                    </p:set>
                                    <p:anim calcmode="lin" valueType="num">
                                      <p:cBhvr>
                                        <p:cTn id="72" dur="500" fill="hold"/>
                                        <p:tgtEl>
                                          <p:spTgt spid="8200"/>
                                        </p:tgtEl>
                                        <p:attrNameLst>
                                          <p:attrName>ppt_x</p:attrName>
                                        </p:attrNameLst>
                                      </p:cBhvr>
                                      <p:tavLst>
                                        <p:tav tm="0">
                                          <p:val>
                                            <p:strVal val="#ppt_x"/>
                                          </p:val>
                                        </p:tav>
                                        <p:tav tm="100000">
                                          <p:val>
                                            <p:strVal val="#ppt_x"/>
                                          </p:val>
                                        </p:tav>
                                      </p:tavLst>
                                    </p:anim>
                                    <p:anim calcmode="lin" valueType="num">
                                      <p:cBhvr>
                                        <p:cTn id="73"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7" presetClass="entr" presetSubtype="0" fill="hold" grpId="0" nodeType="clickEffect">
                                  <p:stCondLst>
                                    <p:cond delay="0"/>
                                  </p:stCondLst>
                                  <p:iterate type="lt">
                                    <p:tmPct val="50000"/>
                                  </p:iterate>
                                  <p:childTnLst>
                                    <p:set>
                                      <p:cBhvr>
                                        <p:cTn id="77" dur="1" fill="hold">
                                          <p:stCondLst>
                                            <p:cond delay="0"/>
                                          </p:stCondLst>
                                        </p:cTn>
                                        <p:tgtEl>
                                          <p:spTgt spid="8201"/>
                                        </p:tgtEl>
                                        <p:attrNameLst>
                                          <p:attrName>style.visibility</p:attrName>
                                        </p:attrNameLst>
                                      </p:cBhvr>
                                      <p:to>
                                        <p:strVal val="visible"/>
                                      </p:to>
                                    </p:set>
                                    <p:anim calcmode="discrete" valueType="clr">
                                      <p:cBhvr override="childStyle">
                                        <p:cTn id="78" dur="80"/>
                                        <p:tgtEl>
                                          <p:spTgt spid="8201"/>
                                        </p:tgtEl>
                                        <p:attrNameLst>
                                          <p:attrName>style.color</p:attrName>
                                        </p:attrNameLst>
                                      </p:cBhvr>
                                      <p:tavLst>
                                        <p:tav tm="0">
                                          <p:val>
                                            <p:clrVal>
                                              <a:schemeClr val="accent2"/>
                                            </p:clrVal>
                                          </p:val>
                                        </p:tav>
                                        <p:tav tm="50000">
                                          <p:val>
                                            <p:clrVal>
                                              <a:schemeClr val="hlink"/>
                                            </p:clrVal>
                                          </p:val>
                                        </p:tav>
                                      </p:tavLst>
                                    </p:anim>
                                    <p:anim calcmode="discrete" valueType="clr">
                                      <p:cBhvr>
                                        <p:cTn id="79" dur="80"/>
                                        <p:tgtEl>
                                          <p:spTgt spid="8201"/>
                                        </p:tgtEl>
                                        <p:attrNameLst>
                                          <p:attrName>fillcolor</p:attrName>
                                        </p:attrNameLst>
                                      </p:cBhvr>
                                      <p:tavLst>
                                        <p:tav tm="0">
                                          <p:val>
                                            <p:clrVal>
                                              <a:schemeClr val="accent2"/>
                                            </p:clrVal>
                                          </p:val>
                                        </p:tav>
                                        <p:tav tm="50000">
                                          <p:val>
                                            <p:clrVal>
                                              <a:schemeClr val="hlink"/>
                                            </p:clrVal>
                                          </p:val>
                                        </p:tav>
                                      </p:tavLst>
                                    </p:anim>
                                    <p:set>
                                      <p:cBhvr>
                                        <p:cTn id="80" dur="80"/>
                                        <p:tgtEl>
                                          <p:spTgt spid="8201"/>
                                        </p:tgtEl>
                                        <p:attrNameLst>
                                          <p:attrName>fill.type</p:attrName>
                                        </p:attrNameLst>
                                      </p:cBhvr>
                                      <p:to>
                                        <p:strVal val="solid"/>
                                      </p:to>
                                    </p:set>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8198"/>
                                        </p:tgtEl>
                                        <p:attrNameLst>
                                          <p:attrName>style.visibility</p:attrName>
                                        </p:attrNameLst>
                                      </p:cBhvr>
                                      <p:to>
                                        <p:strVal val="visible"/>
                                      </p:to>
                                    </p:set>
                                    <p:animEffect transition="in" filter="wipe(down)">
                                      <p:cBhvr>
                                        <p:cTn id="85" dur="580">
                                          <p:stCondLst>
                                            <p:cond delay="0"/>
                                          </p:stCondLst>
                                        </p:cTn>
                                        <p:tgtEl>
                                          <p:spTgt spid="8198"/>
                                        </p:tgtEl>
                                      </p:cBhvr>
                                    </p:animEffect>
                                    <p:anim calcmode="lin" valueType="num">
                                      <p:cBhvr>
                                        <p:cTn id="86" dur="1822">
                                          <p:stCondLst>
                                            <p:cond delay="0"/>
                                          </p:stCondLst>
                                        </p:cTn>
                                        <p:tgtEl>
                                          <p:spTgt spid="8198"/>
                                        </p:tgtEl>
                                        <p:attrNameLst>
                                          <p:attrName>ppt_x</p:attrName>
                                        </p:attrNameLst>
                                      </p:cBhvr>
                                      <p:tavLst>
                                        <p:tav tm="0">
                                          <p:val>
                                            <p:strVal val="#ppt_x-0.25"/>
                                          </p:val>
                                        </p:tav>
                                        <p:tav tm="100000">
                                          <p:val>
                                            <p:strVal val="#ppt_x"/>
                                          </p:val>
                                        </p:tav>
                                      </p:tavLst>
                                    </p:anim>
                                    <p:anim calcmode="lin" valueType="num">
                                      <p:cBhvr>
                                        <p:cTn id="87" dur="664">
                                          <p:stCondLst>
                                            <p:cond delay="0"/>
                                          </p:stCondLst>
                                        </p:cTn>
                                        <p:tgtEl>
                                          <p:spTgt spid="8198"/>
                                        </p:tgtEl>
                                        <p:attrNameLst>
                                          <p:attrName>ppt_y</p:attrName>
                                        </p:attrNameLst>
                                      </p:cBhvr>
                                      <p:tavLst>
                                        <p:tav tm="0" fmla="#ppt_y-sin(pi*$)/3">
                                          <p:val>
                                            <p:fltVal val="0.500000"/>
                                          </p:val>
                                        </p:tav>
                                        <p:tav tm="100000">
                                          <p:val>
                                            <p:fltVal val="1.000000"/>
                                          </p:val>
                                        </p:tav>
                                      </p:tavLst>
                                    </p:anim>
                                    <p:anim calcmode="lin" valueType="num">
                                      <p:cBhvr>
                                        <p:cTn id="88" dur="664">
                                          <p:stCondLst>
                                            <p:cond delay="664"/>
                                          </p:stCondLst>
                                        </p:cTn>
                                        <p:tgtEl>
                                          <p:spTgt spid="8198"/>
                                        </p:tgtEl>
                                        <p:attrNameLst>
                                          <p:attrName>ppt_y</p:attrName>
                                        </p:attrNameLst>
                                      </p:cBhvr>
                                      <p:tavLst>
                                        <p:tav tm="0" fmla="#ppt_y-sin(pi*$)/9">
                                          <p:val>
                                            <p:fltVal val="0.000000"/>
                                          </p:val>
                                        </p:tav>
                                        <p:tav tm="100000">
                                          <p:val>
                                            <p:fltVal val="1.000000"/>
                                          </p:val>
                                        </p:tav>
                                      </p:tavLst>
                                    </p:anim>
                                    <p:anim calcmode="lin" valueType="num">
                                      <p:cBhvr>
                                        <p:cTn id="89" dur="332">
                                          <p:stCondLst>
                                            <p:cond delay="1324"/>
                                          </p:stCondLst>
                                        </p:cTn>
                                        <p:tgtEl>
                                          <p:spTgt spid="8198"/>
                                        </p:tgtEl>
                                        <p:attrNameLst>
                                          <p:attrName>ppt_y</p:attrName>
                                        </p:attrNameLst>
                                      </p:cBhvr>
                                      <p:tavLst>
                                        <p:tav tm="0" fmla="#ppt_y-sin(pi*$)/27">
                                          <p:val>
                                            <p:fltVal val="0.000000"/>
                                          </p:val>
                                        </p:tav>
                                        <p:tav tm="100000">
                                          <p:val>
                                            <p:fltVal val="1.000000"/>
                                          </p:val>
                                        </p:tav>
                                      </p:tavLst>
                                    </p:anim>
                                    <p:anim calcmode="lin" valueType="num">
                                      <p:cBhvr>
                                        <p:cTn id="90" dur="164">
                                          <p:stCondLst>
                                            <p:cond delay="1656"/>
                                          </p:stCondLst>
                                        </p:cTn>
                                        <p:tgtEl>
                                          <p:spTgt spid="8198"/>
                                        </p:tgtEl>
                                        <p:attrNameLst>
                                          <p:attrName>ppt_y</p:attrName>
                                        </p:attrNameLst>
                                      </p:cBhvr>
                                      <p:tavLst>
                                        <p:tav tm="0" fmla="#ppt_y-sin(pi*$)/81">
                                          <p:val>
                                            <p:fltVal val="0.000000"/>
                                          </p:val>
                                        </p:tav>
                                        <p:tav tm="100000">
                                          <p:val>
                                            <p:fltVal val="1.000000"/>
                                          </p:val>
                                        </p:tav>
                                      </p:tavLst>
                                    </p:anim>
                                    <p:animScale>
                                      <p:cBhvr>
                                        <p:cTn id="91" dur="26">
                                          <p:stCondLst>
                                            <p:cond delay="650"/>
                                          </p:stCondLst>
                                        </p:cTn>
                                        <p:tgtEl>
                                          <p:spTgt spid="8198"/>
                                        </p:tgtEl>
                                      </p:cBhvr>
                                      <p:to x="100000" y="60000"/>
                                    </p:animScale>
                                    <p:animScale>
                                      <p:cBhvr>
                                        <p:cTn id="92" dur="166" decel="50000">
                                          <p:stCondLst>
                                            <p:cond delay="676"/>
                                          </p:stCondLst>
                                        </p:cTn>
                                        <p:tgtEl>
                                          <p:spTgt spid="8198"/>
                                        </p:tgtEl>
                                      </p:cBhvr>
                                      <p:to x="100000" y="100000"/>
                                    </p:animScale>
                                    <p:animScale>
                                      <p:cBhvr>
                                        <p:cTn id="93" dur="26">
                                          <p:stCondLst>
                                            <p:cond delay="1312"/>
                                          </p:stCondLst>
                                        </p:cTn>
                                        <p:tgtEl>
                                          <p:spTgt spid="8198"/>
                                        </p:tgtEl>
                                      </p:cBhvr>
                                      <p:to x="100000" y="80000"/>
                                    </p:animScale>
                                    <p:animScale>
                                      <p:cBhvr>
                                        <p:cTn id="94" dur="166" decel="50000">
                                          <p:stCondLst>
                                            <p:cond delay="1338"/>
                                          </p:stCondLst>
                                        </p:cTn>
                                        <p:tgtEl>
                                          <p:spTgt spid="8198"/>
                                        </p:tgtEl>
                                      </p:cBhvr>
                                      <p:to x="100000" y="100000"/>
                                    </p:animScale>
                                    <p:animScale>
                                      <p:cBhvr>
                                        <p:cTn id="95" dur="26">
                                          <p:stCondLst>
                                            <p:cond delay="1642"/>
                                          </p:stCondLst>
                                        </p:cTn>
                                        <p:tgtEl>
                                          <p:spTgt spid="8198"/>
                                        </p:tgtEl>
                                      </p:cBhvr>
                                      <p:to x="100000" y="90000"/>
                                    </p:animScale>
                                    <p:animScale>
                                      <p:cBhvr>
                                        <p:cTn id="96" dur="166" decel="50000">
                                          <p:stCondLst>
                                            <p:cond delay="1668"/>
                                          </p:stCondLst>
                                        </p:cTn>
                                        <p:tgtEl>
                                          <p:spTgt spid="8198"/>
                                        </p:tgtEl>
                                      </p:cBhvr>
                                      <p:to x="100000" y="100000"/>
                                    </p:animScale>
                                    <p:animScale>
                                      <p:cBhvr>
                                        <p:cTn id="97" dur="26">
                                          <p:stCondLst>
                                            <p:cond delay="1808"/>
                                          </p:stCondLst>
                                        </p:cTn>
                                        <p:tgtEl>
                                          <p:spTgt spid="8198"/>
                                        </p:tgtEl>
                                      </p:cBhvr>
                                      <p:to x="100000" y="95000"/>
                                    </p:animScale>
                                    <p:animScale>
                                      <p:cBhvr>
                                        <p:cTn id="98" dur="166" decel="50000">
                                          <p:stCondLst>
                                            <p:cond delay="1834"/>
                                          </p:stCondLst>
                                        </p:cTn>
                                        <p:tgtEl>
                                          <p:spTgt spid="8198"/>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8203"/>
                                        </p:tgtEl>
                                        <p:attrNameLst>
                                          <p:attrName>style.visibility</p:attrName>
                                        </p:attrNameLst>
                                      </p:cBhvr>
                                      <p:to>
                                        <p:strVal val="visible"/>
                                      </p:to>
                                    </p:set>
                                    <p:animEffect transition="in" filter="wipe(left)">
                                      <p:cBhvr>
                                        <p:cTn id="103" dur="500"/>
                                        <p:tgtEl>
                                          <p:spTgt spid="8203"/>
                                        </p:tgtEl>
                                      </p:cBhvr>
                                    </p:animEffect>
                                  </p:childTnLst>
                                </p:cTn>
                              </p:par>
                            </p:childTnLst>
                          </p:cTn>
                        </p:par>
                      </p:childTnLst>
                    </p:cTn>
                  </p:par>
                  <p:par>
                    <p:cTn id="104" fill="hold">
                      <p:stCondLst>
                        <p:cond delay="indefinite"/>
                      </p:stCondLst>
                      <p:childTnLst>
                        <p:par>
                          <p:cTn id="105" fill="hold">
                            <p:stCondLst>
                              <p:cond delay="0"/>
                            </p:stCondLst>
                            <p:childTnLst>
                              <p:par>
                                <p:cTn id="106" presetID="8" presetClass="entr" presetSubtype="16" fill="hold" grpId="0" nodeType="clickEffect">
                                  <p:stCondLst>
                                    <p:cond delay="0"/>
                                  </p:stCondLst>
                                  <p:childTnLst>
                                    <p:set>
                                      <p:cBhvr>
                                        <p:cTn id="107" dur="1" fill="hold">
                                          <p:stCondLst>
                                            <p:cond delay="0"/>
                                          </p:stCondLst>
                                        </p:cTn>
                                        <p:tgtEl>
                                          <p:spTgt spid="8204"/>
                                        </p:tgtEl>
                                        <p:attrNameLst>
                                          <p:attrName>style.visibility</p:attrName>
                                        </p:attrNameLst>
                                      </p:cBhvr>
                                      <p:to>
                                        <p:strVal val="visible"/>
                                      </p:to>
                                    </p:set>
                                    <p:animEffect transition="in" filter="diamond(in)">
                                      <p:cBhvr>
                                        <p:cTn id="108" dur="2000"/>
                                        <p:tgtEl>
                                          <p:spTgt spid="8204"/>
                                        </p:tgtEl>
                                      </p:cBhvr>
                                    </p:animEffec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8205"/>
                                        </p:tgtEl>
                                        <p:attrNameLst>
                                          <p:attrName>style.visibility</p:attrName>
                                        </p:attrNameLst>
                                      </p:cBhvr>
                                      <p:to>
                                        <p:strVal val="visible"/>
                                      </p:to>
                                    </p:set>
                                    <p:anim calcmode="lin" valueType="num">
                                      <p:cBhvr>
                                        <p:cTn id="113" dur="500" fill="hold"/>
                                        <p:tgtEl>
                                          <p:spTgt spid="8205"/>
                                        </p:tgtEl>
                                        <p:attrNameLst>
                                          <p:attrName>ppt_x</p:attrName>
                                        </p:attrNameLst>
                                      </p:cBhvr>
                                      <p:tavLst>
                                        <p:tav tm="0">
                                          <p:val>
                                            <p:strVal val="#ppt_x"/>
                                          </p:val>
                                        </p:tav>
                                        <p:tav tm="100000">
                                          <p:val>
                                            <p:strVal val="#ppt_x"/>
                                          </p:val>
                                        </p:tav>
                                      </p:tavLst>
                                    </p:anim>
                                    <p:anim calcmode="lin" valueType="num">
                                      <p:cBhvr>
                                        <p:cTn id="114" dur="500" fill="hold"/>
                                        <p:tgtEl>
                                          <p:spTgt spid="8205"/>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9" presetClass="entr" presetSubtype="0" decel="100000" fill="hold" grpId="0" nodeType="clickEffect">
                                  <p:stCondLst>
                                    <p:cond delay="0"/>
                                  </p:stCondLst>
                                  <p:childTnLst>
                                    <p:set>
                                      <p:cBhvr>
                                        <p:cTn id="118" dur="1" fill="hold">
                                          <p:stCondLst>
                                            <p:cond delay="0"/>
                                          </p:stCondLst>
                                        </p:cTn>
                                        <p:tgtEl>
                                          <p:spTgt spid="8206"/>
                                        </p:tgtEl>
                                        <p:attrNameLst>
                                          <p:attrName>style.visibility</p:attrName>
                                        </p:attrNameLst>
                                      </p:cBhvr>
                                      <p:to>
                                        <p:strVal val="visible"/>
                                      </p:to>
                                    </p:set>
                                    <p:anim calcmode="lin" valueType="num">
                                      <p:cBhvr>
                                        <p:cTn id="119" dur="500" fill="hold"/>
                                        <p:tgtEl>
                                          <p:spTgt spid="8206"/>
                                        </p:tgtEl>
                                        <p:attrNameLst>
                                          <p:attrName>ppt_w</p:attrName>
                                        </p:attrNameLst>
                                      </p:cBhvr>
                                      <p:tavLst>
                                        <p:tav tm="0">
                                          <p:val>
                                            <p:fltVal val="0.000000"/>
                                          </p:val>
                                        </p:tav>
                                        <p:tav tm="100000">
                                          <p:val>
                                            <p:strVal val="#ppt_w"/>
                                          </p:val>
                                        </p:tav>
                                      </p:tavLst>
                                    </p:anim>
                                    <p:anim calcmode="lin" valueType="num">
                                      <p:cBhvr>
                                        <p:cTn id="120" dur="500" fill="hold"/>
                                        <p:tgtEl>
                                          <p:spTgt spid="8206"/>
                                        </p:tgtEl>
                                        <p:attrNameLst>
                                          <p:attrName>ppt_h</p:attrName>
                                        </p:attrNameLst>
                                      </p:cBhvr>
                                      <p:tavLst>
                                        <p:tav tm="0">
                                          <p:val>
                                            <p:fltVal val="0.000000"/>
                                          </p:val>
                                        </p:tav>
                                        <p:tav tm="100000">
                                          <p:val>
                                            <p:strVal val="#ppt_h"/>
                                          </p:val>
                                        </p:tav>
                                      </p:tavLst>
                                    </p:anim>
                                    <p:anim calcmode="lin" valueType="num">
                                      <p:cBhvr>
                                        <p:cTn id="121" dur="500" fill="hold"/>
                                        <p:tgtEl>
                                          <p:spTgt spid="8206"/>
                                        </p:tgtEl>
                                        <p:attrNameLst>
                                          <p:attrName>style.rotation</p:attrName>
                                        </p:attrNameLst>
                                      </p:cBhvr>
                                      <p:tavLst>
                                        <p:tav tm="0">
                                          <p:val>
                                            <p:fltVal val="360.000000"/>
                                          </p:val>
                                        </p:tav>
                                        <p:tav tm="100000">
                                          <p:val>
                                            <p:fltVal val="0.000000"/>
                                          </p:val>
                                        </p:tav>
                                      </p:tavLst>
                                    </p:anim>
                                    <p:animEffect transition="in" filter="fade">
                                      <p:cBhvr>
                                        <p:cTn id="122" dur="500"/>
                                        <p:tgtEl>
                                          <p:spTgt spid="8206"/>
                                        </p:tgtEl>
                                      </p:cBhvr>
                                    </p:animEffect>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8207"/>
                                        </p:tgtEl>
                                        <p:attrNameLst>
                                          <p:attrName>style.visibility</p:attrName>
                                        </p:attrNameLst>
                                      </p:cBhvr>
                                      <p:to>
                                        <p:strVal val="visible"/>
                                      </p:to>
                                    </p:set>
                                    <p:animEffect transition="in" filter="wipe(down)">
                                      <p:cBhvr>
                                        <p:cTn id="127" dur="580">
                                          <p:stCondLst>
                                            <p:cond delay="0"/>
                                          </p:stCondLst>
                                        </p:cTn>
                                        <p:tgtEl>
                                          <p:spTgt spid="8207"/>
                                        </p:tgtEl>
                                      </p:cBhvr>
                                    </p:animEffect>
                                    <p:anim calcmode="lin" valueType="num">
                                      <p:cBhvr>
                                        <p:cTn id="128" dur="1822">
                                          <p:stCondLst>
                                            <p:cond delay="0"/>
                                          </p:stCondLst>
                                        </p:cTn>
                                        <p:tgtEl>
                                          <p:spTgt spid="8207"/>
                                        </p:tgtEl>
                                        <p:attrNameLst>
                                          <p:attrName>ppt_x</p:attrName>
                                        </p:attrNameLst>
                                      </p:cBhvr>
                                      <p:tavLst>
                                        <p:tav tm="0">
                                          <p:val>
                                            <p:strVal val="#ppt_x-0.25"/>
                                          </p:val>
                                        </p:tav>
                                        <p:tav tm="100000">
                                          <p:val>
                                            <p:strVal val="#ppt_x"/>
                                          </p:val>
                                        </p:tav>
                                      </p:tavLst>
                                    </p:anim>
                                    <p:anim calcmode="lin" valueType="num">
                                      <p:cBhvr>
                                        <p:cTn id="129" dur="664">
                                          <p:stCondLst>
                                            <p:cond delay="0"/>
                                          </p:stCondLst>
                                        </p:cTn>
                                        <p:tgtEl>
                                          <p:spTgt spid="8207"/>
                                        </p:tgtEl>
                                        <p:attrNameLst>
                                          <p:attrName>ppt_y</p:attrName>
                                        </p:attrNameLst>
                                      </p:cBhvr>
                                      <p:tavLst>
                                        <p:tav tm="0" fmla="#ppt_y-sin(pi*$)/3">
                                          <p:val>
                                            <p:fltVal val="0.500000"/>
                                          </p:val>
                                        </p:tav>
                                        <p:tav tm="100000">
                                          <p:val>
                                            <p:fltVal val="1.000000"/>
                                          </p:val>
                                        </p:tav>
                                      </p:tavLst>
                                    </p:anim>
                                    <p:anim calcmode="lin" valueType="num">
                                      <p:cBhvr>
                                        <p:cTn id="130" dur="664">
                                          <p:stCondLst>
                                            <p:cond delay="664"/>
                                          </p:stCondLst>
                                        </p:cTn>
                                        <p:tgtEl>
                                          <p:spTgt spid="8207"/>
                                        </p:tgtEl>
                                        <p:attrNameLst>
                                          <p:attrName>ppt_y</p:attrName>
                                        </p:attrNameLst>
                                      </p:cBhvr>
                                      <p:tavLst>
                                        <p:tav tm="0" fmla="#ppt_y-sin(pi*$)/9">
                                          <p:val>
                                            <p:fltVal val="0.000000"/>
                                          </p:val>
                                        </p:tav>
                                        <p:tav tm="100000">
                                          <p:val>
                                            <p:fltVal val="1.000000"/>
                                          </p:val>
                                        </p:tav>
                                      </p:tavLst>
                                    </p:anim>
                                    <p:anim calcmode="lin" valueType="num">
                                      <p:cBhvr>
                                        <p:cTn id="131" dur="332">
                                          <p:stCondLst>
                                            <p:cond delay="1324"/>
                                          </p:stCondLst>
                                        </p:cTn>
                                        <p:tgtEl>
                                          <p:spTgt spid="8207"/>
                                        </p:tgtEl>
                                        <p:attrNameLst>
                                          <p:attrName>ppt_y</p:attrName>
                                        </p:attrNameLst>
                                      </p:cBhvr>
                                      <p:tavLst>
                                        <p:tav tm="0" fmla="#ppt_y-sin(pi*$)/27">
                                          <p:val>
                                            <p:fltVal val="0.000000"/>
                                          </p:val>
                                        </p:tav>
                                        <p:tav tm="100000">
                                          <p:val>
                                            <p:fltVal val="1.000000"/>
                                          </p:val>
                                        </p:tav>
                                      </p:tavLst>
                                    </p:anim>
                                    <p:anim calcmode="lin" valueType="num">
                                      <p:cBhvr>
                                        <p:cTn id="132" dur="164">
                                          <p:stCondLst>
                                            <p:cond delay="1656"/>
                                          </p:stCondLst>
                                        </p:cTn>
                                        <p:tgtEl>
                                          <p:spTgt spid="8207"/>
                                        </p:tgtEl>
                                        <p:attrNameLst>
                                          <p:attrName>ppt_y</p:attrName>
                                        </p:attrNameLst>
                                      </p:cBhvr>
                                      <p:tavLst>
                                        <p:tav tm="0" fmla="#ppt_y-sin(pi*$)/81">
                                          <p:val>
                                            <p:fltVal val="0.000000"/>
                                          </p:val>
                                        </p:tav>
                                        <p:tav tm="100000">
                                          <p:val>
                                            <p:fltVal val="1.000000"/>
                                          </p:val>
                                        </p:tav>
                                      </p:tavLst>
                                    </p:anim>
                                    <p:animScale>
                                      <p:cBhvr>
                                        <p:cTn id="133" dur="26">
                                          <p:stCondLst>
                                            <p:cond delay="650"/>
                                          </p:stCondLst>
                                        </p:cTn>
                                        <p:tgtEl>
                                          <p:spTgt spid="8207"/>
                                        </p:tgtEl>
                                      </p:cBhvr>
                                      <p:to x="100000" y="60000"/>
                                    </p:animScale>
                                    <p:animScale>
                                      <p:cBhvr>
                                        <p:cTn id="134" dur="166" decel="50000">
                                          <p:stCondLst>
                                            <p:cond delay="676"/>
                                          </p:stCondLst>
                                        </p:cTn>
                                        <p:tgtEl>
                                          <p:spTgt spid="8207"/>
                                        </p:tgtEl>
                                      </p:cBhvr>
                                      <p:to x="100000" y="100000"/>
                                    </p:animScale>
                                    <p:animScale>
                                      <p:cBhvr>
                                        <p:cTn id="135" dur="26">
                                          <p:stCondLst>
                                            <p:cond delay="1312"/>
                                          </p:stCondLst>
                                        </p:cTn>
                                        <p:tgtEl>
                                          <p:spTgt spid="8207"/>
                                        </p:tgtEl>
                                      </p:cBhvr>
                                      <p:to x="100000" y="80000"/>
                                    </p:animScale>
                                    <p:animScale>
                                      <p:cBhvr>
                                        <p:cTn id="136" dur="166" decel="50000">
                                          <p:stCondLst>
                                            <p:cond delay="1338"/>
                                          </p:stCondLst>
                                        </p:cTn>
                                        <p:tgtEl>
                                          <p:spTgt spid="8207"/>
                                        </p:tgtEl>
                                      </p:cBhvr>
                                      <p:to x="100000" y="100000"/>
                                    </p:animScale>
                                    <p:animScale>
                                      <p:cBhvr>
                                        <p:cTn id="137" dur="26">
                                          <p:stCondLst>
                                            <p:cond delay="1642"/>
                                          </p:stCondLst>
                                        </p:cTn>
                                        <p:tgtEl>
                                          <p:spTgt spid="8207"/>
                                        </p:tgtEl>
                                      </p:cBhvr>
                                      <p:to x="100000" y="90000"/>
                                    </p:animScale>
                                    <p:animScale>
                                      <p:cBhvr>
                                        <p:cTn id="138" dur="166" decel="50000">
                                          <p:stCondLst>
                                            <p:cond delay="1668"/>
                                          </p:stCondLst>
                                        </p:cTn>
                                        <p:tgtEl>
                                          <p:spTgt spid="8207"/>
                                        </p:tgtEl>
                                      </p:cBhvr>
                                      <p:to x="100000" y="100000"/>
                                    </p:animScale>
                                    <p:animScale>
                                      <p:cBhvr>
                                        <p:cTn id="139" dur="26">
                                          <p:stCondLst>
                                            <p:cond delay="1808"/>
                                          </p:stCondLst>
                                        </p:cTn>
                                        <p:tgtEl>
                                          <p:spTgt spid="8207"/>
                                        </p:tgtEl>
                                      </p:cBhvr>
                                      <p:to x="100000" y="95000"/>
                                    </p:animScale>
                                    <p:animScale>
                                      <p:cBhvr>
                                        <p:cTn id="140" dur="166" decel="50000">
                                          <p:stCondLst>
                                            <p:cond delay="1834"/>
                                          </p:stCondLst>
                                        </p:cTn>
                                        <p:tgtEl>
                                          <p:spTgt spid="820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1" build="p"/>
      <p:bldP spid="8195" grpId="2" build="p"/>
      <p:bldP spid="8196" grpId="0" bldLvl="0"/>
      <p:bldP spid="8197" grpId="0" bldLvl="0"/>
      <p:bldP spid="8198" grpId="0" bldLvl="0"/>
      <p:bldP spid="8199" grpId="0" bldLvl="0"/>
      <p:bldP spid="8200" grpId="0" bldLvl="0"/>
      <p:bldP spid="8201" grpId="0" bldLvl="0"/>
      <p:bldP spid="8202" grpId="0" bldLvl="0"/>
      <p:bldP spid="8203" grpId="0" bldLvl="0"/>
      <p:bldP spid="8204" grpId="0" bldLvl="0"/>
      <p:bldP spid="8205" grpId="0" bldLvl="0"/>
      <p:bldP spid="8206" grpId="0" bldLvl="0"/>
      <p:bldP spid="8207"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9217"/>
          <p:cNvSpPr>
            <a:spLocks noGrp="1"/>
          </p:cNvSpPr>
          <p:nvPr>
            <p:ph type="title"/>
          </p:nvPr>
        </p:nvSpPr>
        <p:spPr>
          <a:xfrm>
            <a:off x="457200" y="274638"/>
            <a:ext cx="8229600" cy="690562"/>
          </a:xfrm>
        </p:spPr>
        <p:txBody>
          <a:bodyPr anchor="ctr"/>
          <a:p>
            <a:r>
              <a:rPr lang="zh-CN" altLang="en-US" sz="4000" b="1">
                <a:solidFill>
                  <a:srgbClr val="9966FF"/>
                </a:solidFill>
              </a:rPr>
              <a:t>读课文，整体感知</a:t>
            </a:r>
            <a:endParaRPr lang="zh-CN" altLang="en-US" sz="4000" b="1">
              <a:solidFill>
                <a:srgbClr val="9966FF"/>
              </a:solidFill>
            </a:endParaRPr>
          </a:p>
        </p:txBody>
      </p:sp>
      <p:sp>
        <p:nvSpPr>
          <p:cNvPr id="9219" name="内容占位符 9218"/>
          <p:cNvSpPr>
            <a:spLocks noGrp="1"/>
          </p:cNvSpPr>
          <p:nvPr>
            <p:ph idx="1"/>
          </p:nvPr>
        </p:nvSpPr>
        <p:spPr>
          <a:xfrm>
            <a:off x="457200" y="1101725"/>
            <a:ext cx="8439150" cy="4527550"/>
          </a:xfrm>
        </p:spPr>
        <p:txBody>
          <a:bodyPr anchor="t"/>
          <a:p>
            <a:pPr>
              <a:buNone/>
            </a:pPr>
            <a:r>
              <a:rPr lang="zh-CN" altLang="en-US" b="1">
                <a:solidFill>
                  <a:srgbClr val="003366"/>
                </a:solidFill>
                <a:latin typeface="宋体" panose="02010600030101010101" pitchFamily="2" charset="-122"/>
              </a:rPr>
              <a:t>二、理解词语</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好劳动</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劳动好手。</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任劳任怨</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做事不辞辛苦，不怕别人埋怨。</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周济</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对穷困的人给予物质帮助。</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为富不仁</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有钱而心狠，残酷的剥削、压迫穷人。</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聊叙</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姑且谈谈。</a:t>
            </a:r>
            <a:r>
              <a:rPr lang="zh-CN" altLang="en-US" b="1">
                <a:solidFill>
                  <a:srgbClr val="FF00FF"/>
                </a:solidFill>
                <a:latin typeface="宋体" panose="02010600030101010101" pitchFamily="2" charset="-122"/>
              </a:rPr>
              <a:t>聊</a:t>
            </a:r>
            <a:r>
              <a:rPr lang="zh-CN" altLang="en-US" b="1">
                <a:solidFill>
                  <a:srgbClr val="003366"/>
                </a:solidFill>
                <a:latin typeface="宋体" panose="02010600030101010101" pitchFamily="2" charset="-122"/>
              </a:rPr>
              <a:t>，姑且。</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不辍</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不停。</a:t>
            </a:r>
            <a:endParaRPr lang="zh-CN" altLang="en-US" b="1">
              <a:solidFill>
                <a:srgbClr val="003366"/>
              </a:solidFill>
              <a:latin typeface="宋体" panose="02010600030101010101" pitchFamily="2" charset="-122"/>
            </a:endParaRPr>
          </a:p>
          <a:p>
            <a:r>
              <a:rPr lang="en-US" altLang="zh-CN" b="1">
                <a:solidFill>
                  <a:srgbClr val="FF00FF"/>
                </a:solidFill>
                <a:latin typeface="宋体" panose="02010600030101010101" pitchFamily="2" charset="-122"/>
              </a:rPr>
              <a:t>[</a:t>
            </a:r>
            <a:r>
              <a:rPr lang="zh-CN" altLang="en-US" b="1">
                <a:solidFill>
                  <a:srgbClr val="FF00FF"/>
                </a:solidFill>
                <a:latin typeface="宋体" panose="02010600030101010101" pitchFamily="2" charset="-122"/>
              </a:rPr>
              <a:t>慰勉</a:t>
            </a:r>
            <a:r>
              <a:rPr lang="en-US" altLang="zh-CN" b="1">
                <a:solidFill>
                  <a:srgbClr val="FF00FF"/>
                </a:solidFill>
                <a:latin typeface="宋体" panose="02010600030101010101" pitchFamily="2" charset="-122"/>
              </a:rPr>
              <a:t>]</a:t>
            </a:r>
            <a:r>
              <a:rPr lang="zh-CN" altLang="en-US" b="1">
                <a:solidFill>
                  <a:srgbClr val="003366"/>
                </a:solidFill>
                <a:latin typeface="宋体" panose="02010600030101010101" pitchFamily="2" charset="-122"/>
              </a:rPr>
              <a:t>安慰勉励。</a:t>
            </a:r>
            <a:endParaRPr lang="zh-CN" altLang="en-US" b="1">
              <a:solidFill>
                <a:srgbClr val="003366"/>
              </a:solidFill>
              <a:latin typeface="宋体" panose="02010600030101010101" pitchFamily="2" charset="-122"/>
            </a:endParaRPr>
          </a:p>
        </p:txBody>
      </p:sp>
      <p:sp>
        <p:nvSpPr>
          <p:cNvPr id="21507"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charRg st="0" end="7"/>
                                            </p:txEl>
                                          </p:spTgt>
                                        </p:tgtEl>
                                        <p:attrNameLst>
                                          <p:attrName>style.visibility</p:attrName>
                                        </p:attrNameLst>
                                      </p:cBhvr>
                                      <p:to>
                                        <p:strVal val="visible"/>
                                      </p:to>
                                    </p:set>
                                    <p:anim calcmode="lin" valueType="num">
                                      <p:cBhvr>
                                        <p:cTn id="7" dur="500" fill="hold"/>
                                        <p:tgtEl>
                                          <p:spTgt spid="9219">
                                            <p:txEl>
                                              <p:charRg st="0" end="7"/>
                                            </p:txEl>
                                          </p:spTgt>
                                        </p:tgtEl>
                                        <p:attrNameLst>
                                          <p:attrName>ppt_x</p:attrName>
                                        </p:attrNameLst>
                                      </p:cBhvr>
                                      <p:tavLst>
                                        <p:tav tm="0">
                                          <p:val>
                                            <p:strVal val="#ppt_x"/>
                                          </p:val>
                                        </p:tav>
                                        <p:tav tm="100000">
                                          <p:val>
                                            <p:strVal val="#ppt_x"/>
                                          </p:val>
                                        </p:tav>
                                      </p:tavLst>
                                    </p:anim>
                                    <p:anim calcmode="lin" valueType="num">
                                      <p:cBhvr>
                                        <p:cTn id="8" dur="500" fill="hold"/>
                                        <p:tgtEl>
                                          <p:spTgt spid="9219">
                                            <p:txEl>
                                              <p:charRg st="0"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219">
                                            <p:txEl>
                                              <p:charRg st="7" end="18"/>
                                            </p:txEl>
                                          </p:spTgt>
                                        </p:tgtEl>
                                        <p:attrNameLst>
                                          <p:attrName>style.visibility</p:attrName>
                                        </p:attrNameLst>
                                      </p:cBhvr>
                                      <p:to>
                                        <p:strVal val="visible"/>
                                      </p:to>
                                    </p:set>
                                    <p:anim calcmode="lin" valueType="num">
                                      <p:cBhvr>
                                        <p:cTn id="13" dur="500" fill="hold"/>
                                        <p:tgtEl>
                                          <p:spTgt spid="9219">
                                            <p:txEl>
                                              <p:charRg st="7" end="18"/>
                                            </p:txEl>
                                          </p:spTgt>
                                        </p:tgtEl>
                                        <p:attrNameLst>
                                          <p:attrName>ppt_x</p:attrName>
                                        </p:attrNameLst>
                                      </p:cBhvr>
                                      <p:tavLst>
                                        <p:tav tm="0">
                                          <p:val>
                                            <p:strVal val="#ppt_x"/>
                                          </p:val>
                                        </p:tav>
                                        <p:tav tm="100000">
                                          <p:val>
                                            <p:strVal val="#ppt_x"/>
                                          </p:val>
                                        </p:tav>
                                      </p:tavLst>
                                    </p:anim>
                                    <p:anim calcmode="lin" valueType="num">
                                      <p:cBhvr>
                                        <p:cTn id="14" dur="500" fill="hold"/>
                                        <p:tgtEl>
                                          <p:spTgt spid="9219">
                                            <p:txEl>
                                              <p:charRg st="7" end="1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219">
                                            <p:txEl>
                                              <p:charRg st="18" end="39"/>
                                            </p:txEl>
                                          </p:spTgt>
                                        </p:tgtEl>
                                        <p:attrNameLst>
                                          <p:attrName>style.visibility</p:attrName>
                                        </p:attrNameLst>
                                      </p:cBhvr>
                                      <p:to>
                                        <p:strVal val="visible"/>
                                      </p:to>
                                    </p:set>
                                    <p:anim calcmode="lin" valueType="num">
                                      <p:cBhvr>
                                        <p:cTn id="19" dur="500" fill="hold"/>
                                        <p:tgtEl>
                                          <p:spTgt spid="9219">
                                            <p:txEl>
                                              <p:charRg st="18" end="39"/>
                                            </p:txEl>
                                          </p:spTgt>
                                        </p:tgtEl>
                                        <p:attrNameLst>
                                          <p:attrName>ppt_x</p:attrName>
                                        </p:attrNameLst>
                                      </p:cBhvr>
                                      <p:tavLst>
                                        <p:tav tm="0">
                                          <p:val>
                                            <p:strVal val="#ppt_x"/>
                                          </p:val>
                                        </p:tav>
                                        <p:tav tm="100000">
                                          <p:val>
                                            <p:strVal val="#ppt_x"/>
                                          </p:val>
                                        </p:tav>
                                      </p:tavLst>
                                    </p:anim>
                                    <p:anim calcmode="lin" valueType="num">
                                      <p:cBhvr>
                                        <p:cTn id="20" dur="500" fill="hold"/>
                                        <p:tgtEl>
                                          <p:spTgt spid="9219">
                                            <p:txEl>
                                              <p:charRg st="18" end="39"/>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219">
                                            <p:txEl>
                                              <p:charRg st="39" end="56"/>
                                            </p:txEl>
                                          </p:spTgt>
                                        </p:tgtEl>
                                        <p:attrNameLst>
                                          <p:attrName>style.visibility</p:attrName>
                                        </p:attrNameLst>
                                      </p:cBhvr>
                                      <p:to>
                                        <p:strVal val="visible"/>
                                      </p:to>
                                    </p:set>
                                    <p:anim calcmode="lin" valueType="num">
                                      <p:cBhvr>
                                        <p:cTn id="25" dur="500" fill="hold"/>
                                        <p:tgtEl>
                                          <p:spTgt spid="9219">
                                            <p:txEl>
                                              <p:charRg st="39" end="56"/>
                                            </p:txEl>
                                          </p:spTgt>
                                        </p:tgtEl>
                                        <p:attrNameLst>
                                          <p:attrName>ppt_x</p:attrName>
                                        </p:attrNameLst>
                                      </p:cBhvr>
                                      <p:tavLst>
                                        <p:tav tm="0">
                                          <p:val>
                                            <p:strVal val="#ppt_x"/>
                                          </p:val>
                                        </p:tav>
                                        <p:tav tm="100000">
                                          <p:val>
                                            <p:strVal val="#ppt_x"/>
                                          </p:val>
                                        </p:tav>
                                      </p:tavLst>
                                    </p:anim>
                                    <p:anim calcmode="lin" valueType="num">
                                      <p:cBhvr>
                                        <p:cTn id="26" dur="500" fill="hold"/>
                                        <p:tgtEl>
                                          <p:spTgt spid="9219">
                                            <p:txEl>
                                              <p:charRg st="39" end="5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219">
                                            <p:txEl>
                                              <p:charRg st="56" end="80"/>
                                            </p:txEl>
                                          </p:spTgt>
                                        </p:tgtEl>
                                        <p:attrNameLst>
                                          <p:attrName>style.visibility</p:attrName>
                                        </p:attrNameLst>
                                      </p:cBhvr>
                                      <p:to>
                                        <p:strVal val="visible"/>
                                      </p:to>
                                    </p:set>
                                    <p:anim calcmode="lin" valueType="num">
                                      <p:cBhvr>
                                        <p:cTn id="31" dur="500" fill="hold"/>
                                        <p:tgtEl>
                                          <p:spTgt spid="9219">
                                            <p:txEl>
                                              <p:charRg st="56" end="80"/>
                                            </p:txEl>
                                          </p:spTgt>
                                        </p:tgtEl>
                                        <p:attrNameLst>
                                          <p:attrName>ppt_x</p:attrName>
                                        </p:attrNameLst>
                                      </p:cBhvr>
                                      <p:tavLst>
                                        <p:tav tm="0">
                                          <p:val>
                                            <p:strVal val="#ppt_x"/>
                                          </p:val>
                                        </p:tav>
                                        <p:tav tm="100000">
                                          <p:val>
                                            <p:strVal val="#ppt_x"/>
                                          </p:val>
                                        </p:tav>
                                      </p:tavLst>
                                    </p:anim>
                                    <p:anim calcmode="lin" valueType="num">
                                      <p:cBhvr>
                                        <p:cTn id="32" dur="500" fill="hold"/>
                                        <p:tgtEl>
                                          <p:spTgt spid="9219">
                                            <p:txEl>
                                              <p:charRg st="56" end="8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219">
                                            <p:txEl>
                                              <p:charRg st="80" end="95"/>
                                            </p:txEl>
                                          </p:spTgt>
                                        </p:tgtEl>
                                        <p:attrNameLst>
                                          <p:attrName>style.visibility</p:attrName>
                                        </p:attrNameLst>
                                      </p:cBhvr>
                                      <p:to>
                                        <p:strVal val="visible"/>
                                      </p:to>
                                    </p:set>
                                    <p:anim calcmode="lin" valueType="num">
                                      <p:cBhvr>
                                        <p:cTn id="37" dur="500" fill="hold"/>
                                        <p:tgtEl>
                                          <p:spTgt spid="9219">
                                            <p:txEl>
                                              <p:charRg st="80" end="95"/>
                                            </p:txEl>
                                          </p:spTgt>
                                        </p:tgtEl>
                                        <p:attrNameLst>
                                          <p:attrName>ppt_x</p:attrName>
                                        </p:attrNameLst>
                                      </p:cBhvr>
                                      <p:tavLst>
                                        <p:tav tm="0">
                                          <p:val>
                                            <p:strVal val="#ppt_x"/>
                                          </p:val>
                                        </p:tav>
                                        <p:tav tm="100000">
                                          <p:val>
                                            <p:strVal val="#ppt_x"/>
                                          </p:val>
                                        </p:tav>
                                      </p:tavLst>
                                    </p:anim>
                                    <p:anim calcmode="lin" valueType="num">
                                      <p:cBhvr>
                                        <p:cTn id="38" dur="500" fill="hold"/>
                                        <p:tgtEl>
                                          <p:spTgt spid="9219">
                                            <p:txEl>
                                              <p:charRg st="80" end="9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219">
                                            <p:txEl>
                                              <p:charRg st="95" end="103"/>
                                            </p:txEl>
                                          </p:spTgt>
                                        </p:tgtEl>
                                        <p:attrNameLst>
                                          <p:attrName>style.visibility</p:attrName>
                                        </p:attrNameLst>
                                      </p:cBhvr>
                                      <p:to>
                                        <p:strVal val="visible"/>
                                      </p:to>
                                    </p:set>
                                    <p:anim calcmode="lin" valueType="num">
                                      <p:cBhvr>
                                        <p:cTn id="43" dur="500" fill="hold"/>
                                        <p:tgtEl>
                                          <p:spTgt spid="9219">
                                            <p:txEl>
                                              <p:charRg st="95" end="103"/>
                                            </p:txEl>
                                          </p:spTgt>
                                        </p:tgtEl>
                                        <p:attrNameLst>
                                          <p:attrName>ppt_x</p:attrName>
                                        </p:attrNameLst>
                                      </p:cBhvr>
                                      <p:tavLst>
                                        <p:tav tm="0">
                                          <p:val>
                                            <p:strVal val="#ppt_x"/>
                                          </p:val>
                                        </p:tav>
                                        <p:tav tm="100000">
                                          <p:val>
                                            <p:strVal val="#ppt_x"/>
                                          </p:val>
                                        </p:tav>
                                      </p:tavLst>
                                    </p:anim>
                                    <p:anim calcmode="lin" valueType="num">
                                      <p:cBhvr>
                                        <p:cTn id="44" dur="500" fill="hold"/>
                                        <p:tgtEl>
                                          <p:spTgt spid="9219">
                                            <p:txEl>
                                              <p:charRg st="95" end="103"/>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219">
                                            <p:txEl>
                                              <p:charRg st="103" end="113"/>
                                            </p:txEl>
                                          </p:spTgt>
                                        </p:tgtEl>
                                        <p:attrNameLst>
                                          <p:attrName>style.visibility</p:attrName>
                                        </p:attrNameLst>
                                      </p:cBhvr>
                                      <p:to>
                                        <p:strVal val="visible"/>
                                      </p:to>
                                    </p:set>
                                    <p:anim calcmode="lin" valueType="num">
                                      <p:cBhvr>
                                        <p:cTn id="49" dur="500" fill="hold"/>
                                        <p:tgtEl>
                                          <p:spTgt spid="9219">
                                            <p:txEl>
                                              <p:charRg st="103" end="113"/>
                                            </p:txEl>
                                          </p:spTgt>
                                        </p:tgtEl>
                                        <p:attrNameLst>
                                          <p:attrName>ppt_x</p:attrName>
                                        </p:attrNameLst>
                                      </p:cBhvr>
                                      <p:tavLst>
                                        <p:tav tm="0">
                                          <p:val>
                                            <p:strVal val="#ppt_x"/>
                                          </p:val>
                                        </p:tav>
                                        <p:tav tm="100000">
                                          <p:val>
                                            <p:strVal val="#ppt_x"/>
                                          </p:val>
                                        </p:tav>
                                      </p:tavLst>
                                    </p:anim>
                                    <p:anim calcmode="lin" valueType="num">
                                      <p:cBhvr>
                                        <p:cTn id="50" dur="500" fill="hold"/>
                                        <p:tgtEl>
                                          <p:spTgt spid="9219">
                                            <p:txEl>
                                              <p:charRg st="103" end="1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Picture 1" descr="J:\孙波专用\课件制作所需资料\2012-7-31\8091326_192603441000_2.jpg"/>
          <p:cNvPicPr>
            <a:picLocks noChangeAspect="1"/>
          </p:cNvPicPr>
          <p:nvPr/>
        </p:nvPicPr>
        <p:blipFill>
          <a:blip r:embed="rId1"/>
          <a:stretch>
            <a:fillRect/>
          </a:stretch>
        </p:blipFill>
        <p:spPr>
          <a:xfrm>
            <a:off x="0" y="0"/>
            <a:ext cx="9144000" cy="6858000"/>
          </a:xfrm>
          <a:prstGeom prst="rect">
            <a:avLst/>
          </a:prstGeom>
          <a:noFill/>
          <a:ln w="9525">
            <a:noFill/>
          </a:ln>
        </p:spPr>
      </p:pic>
      <p:sp>
        <p:nvSpPr>
          <p:cNvPr id="5123" name="TextBox 2"/>
          <p:cNvSpPr txBox="1">
            <a:spLocks noChangeArrowheads="1"/>
          </p:cNvSpPr>
          <p:nvPr/>
        </p:nvSpPr>
        <p:spPr bwMode="auto">
          <a:xfrm>
            <a:off x="684213" y="2205038"/>
            <a:ext cx="7632700" cy="1447800"/>
          </a:xfrm>
          <a:prstGeom prst="rect">
            <a:avLst/>
          </a:prstGeom>
          <a:solidFill>
            <a:schemeClr val="bg2">
              <a:lumMod val="90000"/>
            </a:schemeClr>
          </a:solidFill>
          <a:ln>
            <a:solidFill>
              <a:schemeClr val="accent1"/>
            </a:solid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母亲是一个怎样的人？</a:t>
            </a:r>
            <a:endParaRPr kumimoji="0" lang="en-US" altLang="zh-CN"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从文中哪些地方可以看出来？</a:t>
            </a:r>
            <a:endParaRPr kumimoji="0" lang="zh-CN" altLang="en-US" sz="4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grpSp>
        <p:nvGrpSpPr>
          <p:cNvPr id="22531" name="Group 13"/>
          <p:cNvGrpSpPr/>
          <p:nvPr/>
        </p:nvGrpSpPr>
        <p:grpSpPr>
          <a:xfrm>
            <a:off x="755650" y="333375"/>
            <a:ext cx="3744913" cy="1238250"/>
            <a:chOff x="2517" y="877"/>
            <a:chExt cx="1741" cy="488"/>
          </a:xfrm>
        </p:grpSpPr>
        <p:sp>
          <p:nvSpPr>
            <p:cNvPr id="22532" name="AutoShape 14"/>
            <p:cNvSpPr/>
            <p:nvPr/>
          </p:nvSpPr>
          <p:spPr>
            <a:xfrm>
              <a:off x="2517" y="877"/>
              <a:ext cx="1741" cy="488"/>
            </a:xfrm>
            <a:prstGeom prst="roundRect">
              <a:avLst>
                <a:gd name="adj" fmla="val 17509"/>
              </a:avLst>
            </a:prstGeom>
            <a:gradFill rotWithShape="1">
              <a:gsLst>
                <a:gs pos="0">
                  <a:srgbClr val="3399FF"/>
                </a:gs>
                <a:gs pos="50000">
                  <a:srgbClr val="CCECFF"/>
                </a:gs>
                <a:gs pos="100000">
                  <a:srgbClr val="3399FF"/>
                </a:gs>
              </a:gsLst>
              <a:lin ang="5400000" scaled="1"/>
              <a:tileRect/>
            </a:gradFill>
            <a:ln w="9525">
              <a:noFill/>
            </a:ln>
          </p:spPr>
          <p:txBody>
            <a:bodyPr wrap="none" anchor="ctr"/>
            <a:p>
              <a:pPr>
                <a:lnSpc>
                  <a:spcPct val="90000"/>
                </a:lnSpc>
                <a:spcBef>
                  <a:spcPct val="20000"/>
                </a:spcBef>
              </a:pPr>
              <a:endParaRPr lang="zh-CN" altLang="zh-CN" sz="2800" b="1" dirty="0">
                <a:latin typeface="Calibri" panose="020F0502020204030204" pitchFamily="34" charset="0"/>
              </a:endParaRPr>
            </a:p>
          </p:txBody>
        </p:sp>
        <p:grpSp>
          <p:nvGrpSpPr>
            <p:cNvPr id="22533" name="Group 15"/>
            <p:cNvGrpSpPr/>
            <p:nvPr/>
          </p:nvGrpSpPr>
          <p:grpSpPr>
            <a:xfrm>
              <a:off x="2607" y="910"/>
              <a:ext cx="1541" cy="438"/>
              <a:chOff x="975" y="1407"/>
              <a:chExt cx="4108" cy="547"/>
            </a:xfrm>
          </p:grpSpPr>
          <p:sp>
            <p:nvSpPr>
              <p:cNvPr id="22534" name="AutoShape 16"/>
              <p:cNvSpPr/>
              <p:nvPr/>
            </p:nvSpPr>
            <p:spPr>
              <a:xfrm>
                <a:off x="1095" y="1839"/>
                <a:ext cx="3988" cy="115"/>
              </a:xfrm>
              <a:prstGeom prst="roundRect">
                <a:avLst>
                  <a:gd name="adj" fmla="val 50000"/>
                </a:avLst>
              </a:prstGeom>
              <a:gradFill rotWithShape="1">
                <a:gsLst>
                  <a:gs pos="0">
                    <a:srgbClr val="E0AD2E">
                      <a:alpha val="0"/>
                    </a:srgbClr>
                  </a:gs>
                  <a:gs pos="100000">
                    <a:srgbClr val="FFFFFF"/>
                  </a:gs>
                </a:gsLst>
                <a:lin ang="5400000" scaled="1"/>
                <a:tileRect/>
              </a:gradFill>
              <a:ln w="9525">
                <a:noFill/>
              </a:ln>
            </p:spPr>
            <p:txBody>
              <a:bodyPr wrap="none" anchor="ctr"/>
              <a:p>
                <a:endParaRPr lang="zh-CN" altLang="en-US" dirty="0">
                  <a:latin typeface="Calibri" panose="020F0502020204030204" pitchFamily="34" charset="0"/>
                </a:endParaRPr>
              </a:p>
            </p:txBody>
          </p:sp>
          <p:sp>
            <p:nvSpPr>
              <p:cNvPr id="22535" name="AutoShape 17"/>
              <p:cNvSpPr/>
              <p:nvPr/>
            </p:nvSpPr>
            <p:spPr>
              <a:xfrm>
                <a:off x="975" y="1407"/>
                <a:ext cx="3988" cy="115"/>
              </a:xfrm>
              <a:prstGeom prst="roundRect">
                <a:avLst>
                  <a:gd name="adj" fmla="val 50000"/>
                </a:avLst>
              </a:prstGeom>
              <a:gradFill rotWithShape="1">
                <a:gsLst>
                  <a:gs pos="0">
                    <a:srgbClr val="FFFFFF"/>
                  </a:gs>
                  <a:gs pos="100000">
                    <a:srgbClr val="E0AD2E">
                      <a:alpha val="0"/>
                    </a:srgbClr>
                  </a:gs>
                </a:gsLst>
                <a:lin ang="5400000" scaled="1"/>
                <a:tileRect/>
              </a:gradFill>
              <a:ln w="9525">
                <a:noFill/>
              </a:ln>
            </p:spPr>
            <p:txBody>
              <a:bodyPr wrap="none" anchor="ctr"/>
              <a:p>
                <a:endParaRPr lang="zh-CN" altLang="en-US" dirty="0">
                  <a:latin typeface="Calibri" panose="020F0502020204030204" pitchFamily="34" charset="0"/>
                </a:endParaRPr>
              </a:p>
            </p:txBody>
          </p:sp>
        </p:grpSp>
      </p:grpSp>
      <p:sp>
        <p:nvSpPr>
          <p:cNvPr id="22536" name="TextBox 4"/>
          <p:cNvSpPr txBox="1"/>
          <p:nvPr/>
        </p:nvSpPr>
        <p:spPr>
          <a:xfrm>
            <a:off x="539750" y="260350"/>
            <a:ext cx="4103688" cy="1108075"/>
          </a:xfrm>
          <a:prstGeom prst="rect">
            <a:avLst/>
          </a:prstGeom>
          <a:noFill/>
          <a:ln w="9525">
            <a:noFill/>
          </a:ln>
        </p:spPr>
        <p:txBody>
          <a:bodyPr>
            <a:spAutoFit/>
          </a:bodyPr>
          <a:p>
            <a:pPr algn="ctr"/>
            <a:r>
              <a:rPr lang="zh-CN" altLang="en-US" sz="6600" b="1" dirty="0">
                <a:solidFill>
                  <a:srgbClr val="FF0000"/>
                </a:solidFill>
                <a:latin typeface="黑体" panose="02010609060101010101" pitchFamily="49" charset="-122"/>
                <a:ea typeface="黑体" panose="02010609060101010101" pitchFamily="49" charset="-122"/>
              </a:rPr>
              <a:t>知人物</a:t>
            </a:r>
            <a:endParaRPr lang="zh-CN" altLang="en-US" sz="6600" b="1" dirty="0">
              <a:solidFill>
                <a:srgbClr val="FF0000"/>
              </a:solidFill>
              <a:latin typeface="黑体" panose="02010609060101010101" pitchFamily="49" charset="-122"/>
              <a:ea typeface="黑体" panose="02010609060101010101" pitchFamily="49" charset="-122"/>
            </a:endParaRPr>
          </a:p>
        </p:txBody>
      </p:sp>
      <p:pic>
        <p:nvPicPr>
          <p:cNvPr id="22537" name="Picture 6" descr="E:\新建文件夹\mothertm.gif"/>
          <p:cNvPicPr>
            <a:picLocks noChangeAspect="1"/>
          </p:cNvPicPr>
          <p:nvPr/>
        </p:nvPicPr>
        <p:blipFill>
          <a:blip r:embed="rId2"/>
          <a:stretch>
            <a:fillRect/>
          </a:stretch>
        </p:blipFill>
        <p:spPr>
          <a:xfrm>
            <a:off x="6845300" y="-25400"/>
            <a:ext cx="2232025" cy="2989263"/>
          </a:xfrm>
          <a:prstGeom prst="rect">
            <a:avLst/>
          </a:prstGeom>
          <a:noFill/>
          <a:ln w="9525">
            <a:noFill/>
          </a:ln>
        </p:spPr>
      </p:pic>
    </p:spTree>
  </p:cSld>
  <p:clrMapOvr>
    <a:masterClrMapping/>
  </p:clrMapOvr>
  <p:transition spd="med">
    <p:split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6385"/>
          <p:cNvSpPr>
            <a:spLocks noGrp="1"/>
          </p:cNvSpPr>
          <p:nvPr>
            <p:ph type="title"/>
          </p:nvPr>
        </p:nvSpPr>
        <p:spPr>
          <a:xfrm>
            <a:off x="457200" y="276225"/>
            <a:ext cx="8229600" cy="528638"/>
          </a:xfrm>
        </p:spPr>
        <p:txBody>
          <a:bodyPr anchor="ctr"/>
          <a:p>
            <a:r>
              <a:rPr lang="zh-CN" altLang="en-US" sz="3600" b="1">
                <a:solidFill>
                  <a:srgbClr val="9966FF"/>
                </a:solidFill>
              </a:rPr>
              <a:t>理解探究</a:t>
            </a:r>
            <a:endParaRPr lang="zh-CN" altLang="en-US" sz="3600" b="1">
              <a:solidFill>
                <a:srgbClr val="9966FF"/>
              </a:solidFill>
            </a:endParaRPr>
          </a:p>
        </p:txBody>
      </p:sp>
      <p:graphicFrame>
        <p:nvGraphicFramePr>
          <p:cNvPr id="16387" name="表格 16386"/>
          <p:cNvGraphicFramePr/>
          <p:nvPr/>
        </p:nvGraphicFramePr>
        <p:xfrm>
          <a:off x="469900" y="1438275"/>
          <a:ext cx="8353425" cy="5045075"/>
        </p:xfrm>
        <a:graphic>
          <a:graphicData uri="http://schemas.openxmlformats.org/drawingml/2006/table">
            <a:tbl>
              <a:tblPr/>
              <a:tblGrid>
                <a:gridCol w="1847850"/>
                <a:gridCol w="3373438"/>
                <a:gridCol w="3132137"/>
              </a:tblGrid>
              <a:tr h="444500">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时间</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母亲经历的事情</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表现说明母亲的思想品质</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41350">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作者小时候</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微软雅黑" panose="020B0503020204020204" pitchFamily="34" charset="-122"/>
                          <a:sym typeface="宋体" panose="02010600030101010101" pitchFamily="2" charset="-122"/>
                        </a:rPr>
                        <a:t>母亲是个“好劳动”“整日劳碌着”的人</a:t>
                      </a:r>
                      <a:endParaRPr lang="zh-CN" altLang="en-US" sz="1800" b="1">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勤劳俭朴、任劳任怨、宽厚仁慈</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1189038">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1885—1900</a:t>
                      </a:r>
                      <a:r>
                        <a:rPr lang="zh-CN" altLang="en-US" sz="1800" b="1" dirty="0">
                          <a:latin typeface="微软雅黑" panose="020B0503020204020204" pitchFamily="34" charset="-122"/>
                          <a:sym typeface="宋体" panose="02010600030101010101" pitchFamily="2" charset="-122"/>
                        </a:rPr>
                        <a:t>年前后</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微软雅黑" panose="020B0503020204020204" pitchFamily="34" charset="-122"/>
                          <a:sym typeface="宋体" panose="02010600030101010101" pitchFamily="2" charset="-122"/>
                        </a:rPr>
                        <a:t>遭遇退佃、搬家和天灾，母亲“没有灰心”，对劳苦农民的同情和对为富不仁者的反感更强。 </a:t>
                      </a:r>
                      <a:endParaRPr lang="zh-CN" altLang="en-US" sz="1800" b="1">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latin typeface="宋体" panose="02010600030101010101" pitchFamily="2" charset="-122"/>
                          <a:sym typeface="宋体" panose="02010600030101010101" pitchFamily="2" charset="-122"/>
                        </a:rPr>
                        <a:t>坚强不屈的性格、朴素的阶级意识</a:t>
                      </a:r>
                      <a:endParaRPr lang="zh-CN" altLang="en-US" sz="1800" b="1">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66712">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1905</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节衣缩食，借债供作者读书</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摆脱贫困和压迫的愿望</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65125">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1908</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支持、慰勉作者参加革命</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深明大义、有远见</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41350">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1919</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离开土地就不舒服。继续劳动，直到最后</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勤劳，热爱劳动</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68300">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1924—1927</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独立支持一家人的生活</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勤俭持家、深明大义</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639763">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1937</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过着勤劳的农妇生活</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理解党的困难，支持革命，期望革命成功</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88937">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latin typeface="微软雅黑" panose="020B0503020204020204" pitchFamily="34" charset="-122"/>
                          <a:sym typeface="宋体" panose="02010600030101010101" pitchFamily="2" charset="-122"/>
                        </a:rPr>
                        <a:t>1944</a:t>
                      </a:r>
                      <a:r>
                        <a:rPr lang="zh-CN" altLang="en-US" sz="1800" b="1" dirty="0">
                          <a:latin typeface="微软雅黑" panose="020B0503020204020204" pitchFamily="34" charset="-122"/>
                          <a:sym typeface="宋体" panose="02010600030101010101" pitchFamily="2" charset="-122"/>
                        </a:rPr>
                        <a:t>年</a:t>
                      </a:r>
                      <a:endParaRPr lang="zh-CN" altLang="en-US" sz="1800" b="1" dirty="0">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en-US" altLang="zh-CN" sz="1800" b="1" dirty="0">
                          <a:solidFill>
                            <a:srgbClr val="000000"/>
                          </a:solidFill>
                          <a:latin typeface="微软雅黑" panose="020B0503020204020204" pitchFamily="34" charset="-122"/>
                          <a:sym typeface="宋体" panose="02010600030101010101" pitchFamily="2" charset="-122"/>
                        </a:rPr>
                        <a:t>86</a:t>
                      </a:r>
                      <a:r>
                        <a:rPr lang="zh-CN" altLang="en-US" sz="1800" b="1" dirty="0">
                          <a:solidFill>
                            <a:srgbClr val="000000"/>
                          </a:solidFill>
                          <a:latin typeface="微软雅黑" panose="020B0503020204020204" pitchFamily="34" charset="-122"/>
                          <a:sym typeface="宋体" panose="02010600030101010101" pitchFamily="2" charset="-122"/>
                        </a:rPr>
                        <a:t>岁高龄仍“不辍劳作” </a:t>
                      </a:r>
                      <a:endParaRPr lang="zh-CN" altLang="en-US" sz="1800" b="1" dirty="0">
                        <a:solidFill>
                          <a:srgbClr val="000000"/>
                        </a:solidFill>
                        <a:latin typeface="微软雅黑" panose="020B0503020204020204" pitchFamily="34"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wrap="square"/>
                    <a:lstStyle>
                      <a:lvl1pPr marL="342900" lvl="0" indent="-342900" algn="l" defTabSz="914400" eaLnBrk="0" fontAlgn="base" latinLnBrk="0" hangingPunct="0">
                        <a:lnSpc>
                          <a:spcPct val="100000"/>
                        </a:lnSpc>
                        <a:spcBef>
                          <a:spcPct val="20000"/>
                        </a:spcBef>
                        <a:spcAft>
                          <a:spcPct val="0"/>
                        </a:spcAft>
                        <a:buChar char="•"/>
                        <a:defRPr sz="2800" i="0" u="none" kern="1200" baseline="0">
                          <a:solidFill>
                            <a:schemeClr val="tx1"/>
                          </a:solidFill>
                          <a:latin typeface="Arial" panose="020B0604020202020204" pitchFamily="34" charset="0"/>
                          <a:ea typeface="微软雅黑" panose="020B0503020204020204" pitchFamily="34" charset="-122"/>
                        </a:defRPr>
                      </a:lvl1pPr>
                      <a:lvl2pPr marL="742950" lvl="1" indent="-28575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微软雅黑" panose="020B0503020204020204" pitchFamily="34" charset="-122"/>
                        </a:defRPr>
                      </a:lvl2pPr>
                      <a:lvl3pPr marL="1143000" lvl="2"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微软雅黑" panose="020B0503020204020204" pitchFamily="34" charset="-122"/>
                        </a:defRPr>
                      </a:lvl3pPr>
                      <a:lvl4pPr marL="1600200" lvl="3"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4pPr>
                      <a:lvl5pPr marL="2057400" lvl="4" indent="-228600" algn="l" defTabSz="914400" eaLnBrk="0" fontAlgn="base" latinLnBrk="0" hangingPunct="0">
                        <a:lnSpc>
                          <a:spcPct val="100000"/>
                        </a:lnSpc>
                        <a:spcBef>
                          <a:spcPct val="20000"/>
                        </a:spcBef>
                        <a:spcAft>
                          <a:spcPct val="0"/>
                        </a:spcAft>
                        <a:buChar char="»"/>
                        <a:defRPr sz="1800" b="0" i="0" u="none" kern="1200" baseline="0">
                          <a:solidFill>
                            <a:schemeClr val="tx1"/>
                          </a:solidFill>
                          <a:latin typeface="Arial" panose="020B0604020202020204" pitchFamily="34" charset="0"/>
                          <a:ea typeface="微软雅黑" panose="020B0503020204020204" pitchFamily="34" charset="-122"/>
                        </a:defRPr>
                      </a:lvl5pPr>
                    </a:lstStyle>
                    <a:p>
                      <a:pPr marL="0" lvl="0" indent="0">
                        <a:buNone/>
                      </a:pPr>
                      <a:r>
                        <a:rPr lang="zh-CN" altLang="en-US" sz="1800" b="1">
                          <a:solidFill>
                            <a:srgbClr val="000000"/>
                          </a:solidFill>
                          <a:latin typeface="宋体" panose="02010600030101010101" pitchFamily="2" charset="-122"/>
                          <a:sym typeface="宋体" panose="02010600030101010101" pitchFamily="2" charset="-122"/>
                        </a:rPr>
                        <a:t>勤劳，热爱劳动</a:t>
                      </a:r>
                      <a:endParaRPr lang="zh-CN" altLang="en-US" sz="1800" b="1">
                        <a:solidFill>
                          <a:srgbClr val="000000"/>
                        </a:solidFill>
                        <a:latin typeface="宋体" panose="02010600030101010101" pitchFamily="2" charset="-122"/>
                        <a:sym typeface="宋体" panose="02010600030101010101" pitchFamily="2" charset="-122"/>
                      </a:endParaRPr>
                    </a:p>
                  </a:txBody>
                  <a:tcPr vert="horz" anchor="t">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25644" name="文本框 16480"/>
          <p:cNvSpPr txBox="1"/>
          <p:nvPr/>
        </p:nvSpPr>
        <p:spPr>
          <a:xfrm>
            <a:off x="484188" y="890588"/>
            <a:ext cx="7362825" cy="457200"/>
          </a:xfrm>
          <a:prstGeom prst="rect">
            <a:avLst/>
          </a:prstGeom>
          <a:noFill/>
          <a:ln w="9525">
            <a:noFill/>
          </a:ln>
        </p:spPr>
        <p:txBody>
          <a:bodyPr wrap="none">
            <a:spAutoFit/>
          </a:bodyPr>
          <a:p>
            <a:r>
              <a:rPr lang="zh-CN" altLang="en-US" sz="2400" b="1" dirty="0">
                <a:solidFill>
                  <a:srgbClr val="2D96FF"/>
                </a:solidFill>
                <a:latin typeface="Arial" panose="020B0604020202020204" pitchFamily="34" charset="0"/>
                <a:ea typeface="微软雅黑" panose="020B0503020204020204" pitchFamily="34" charset="-122"/>
              </a:rPr>
              <a:t>1、母亲勤劳一生所经历的事情及表现的品质如下表：</a:t>
            </a:r>
            <a:endParaRPr lang="zh-CN" altLang="en-US" sz="2400" b="1" dirty="0">
              <a:solidFill>
                <a:srgbClr val="2D96FF"/>
              </a:solidFill>
              <a:latin typeface="Arial" panose="020B0604020202020204" pitchFamily="34" charset="0"/>
              <a:ea typeface="微软雅黑" panose="020B0503020204020204" pitchFamily="34" charset="-122"/>
            </a:endParaRPr>
          </a:p>
        </p:txBody>
      </p:sp>
      <p:sp>
        <p:nvSpPr>
          <p:cNvPr id="25645"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ppt_x</p:attrName>
                                        </p:attrNameLst>
                                      </p:cBhvr>
                                      <p:tavLst>
                                        <p:tav tm="0">
                                          <p:val>
                                            <p:strVal val="#ppt_x"/>
                                          </p:val>
                                        </p:tav>
                                        <p:tav tm="100000">
                                          <p:val>
                                            <p:strVal val="#ppt_x"/>
                                          </p:val>
                                        </p:tav>
                                      </p:tavLst>
                                    </p:anim>
                                    <p:anim calcmode="lin" valueType="num">
                                      <p:cBhvr>
                                        <p:cTn id="8" dur="500" fill="hold"/>
                                        <p:tgtEl>
                                          <p:spTgt spid="163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3" name="Picture 1" descr="J:\孙波专用\课件制作所需资料\2012-7-31\fc213ea845866ffccb130c8c.jpg"/>
          <p:cNvPicPr>
            <a:picLocks noChangeAspect="1"/>
          </p:cNvPicPr>
          <p:nvPr/>
        </p:nvPicPr>
        <p:blipFill>
          <a:blip r:embed="rId1"/>
          <a:stretch>
            <a:fillRect/>
          </a:stretch>
        </p:blipFill>
        <p:spPr>
          <a:xfrm>
            <a:off x="0" y="-1587"/>
            <a:ext cx="9144000" cy="6859587"/>
          </a:xfrm>
          <a:prstGeom prst="rect">
            <a:avLst/>
          </a:prstGeom>
          <a:noFill/>
          <a:ln w="9525">
            <a:noFill/>
          </a:ln>
        </p:spPr>
      </p:pic>
      <p:sp>
        <p:nvSpPr>
          <p:cNvPr id="3" name="TextBox 2"/>
          <p:cNvSpPr txBox="1"/>
          <p:nvPr/>
        </p:nvSpPr>
        <p:spPr>
          <a:xfrm>
            <a:off x="684213" y="2189163"/>
            <a:ext cx="7854950" cy="1568450"/>
          </a:xfrm>
          <a:prstGeom prst="rect">
            <a:avLst/>
          </a:prstGeom>
          <a:solidFill>
            <a:schemeClr val="accent6">
              <a:lumMod val="40000"/>
              <a:lumOff val="60000"/>
              <a:alpha val="54000"/>
            </a:schemeClr>
          </a:solidFill>
          <a:ln cap="rnd">
            <a:solidFill>
              <a:schemeClr val="tx1"/>
            </a:solidFill>
            <a:bevel/>
          </a:ln>
        </p:spPr>
        <p:txBody>
          <a:bodyPr>
            <a:spAutoFit/>
          </a:bodyPr>
          <a:lstStyle/>
          <a:p>
            <a:pPr marR="0" defTabSz="914400" fontAlgn="auto">
              <a:spcBef>
                <a:spcPts val="0"/>
              </a:spcBef>
              <a:spcAft>
                <a:spcPts val="0"/>
              </a:spcAft>
              <a:buClrTx/>
              <a:buSzTx/>
              <a:buFontTx/>
              <a:defRPr/>
            </a:pPr>
            <a:r>
              <a:rPr kumimoji="0" lang="en-US" altLang="zh-CN" sz="4800" b="1" kern="1200" cap="none" spc="0" normalizeH="0" baseline="0" noProof="0" dirty="0">
                <a:latin typeface="楷体" panose="02010609060101010101" pitchFamily="49" charset="-122"/>
                <a:ea typeface="楷体" panose="02010609060101010101" pitchFamily="49" charset="-122"/>
                <a:cs typeface="+mn-cs"/>
              </a:rPr>
              <a:t>找</a:t>
            </a:r>
            <a:r>
              <a:rPr kumimoji="0" lang="zh-CN" altLang="en-US" sz="4800" b="1" kern="1200" cap="none" spc="0" normalizeH="0" baseline="0" noProof="0" dirty="0">
                <a:latin typeface="楷体" panose="02010609060101010101" pitchFamily="49" charset="-122"/>
                <a:ea typeface="楷体" panose="02010609060101010101" pitchFamily="49" charset="-122"/>
                <a:cs typeface="+mn-cs"/>
              </a:rPr>
              <a:t>一找文中哪些地方，</a:t>
            </a:r>
            <a:r>
              <a:rPr kumimoji="0" lang="en-US" altLang="zh-CN" sz="4800" b="1" kern="1200" cap="none" spc="0" normalizeH="0" baseline="0" noProof="0" dirty="0">
                <a:latin typeface="楷体" panose="02010609060101010101" pitchFamily="49" charset="-122"/>
                <a:ea typeface="楷体" panose="02010609060101010101" pitchFamily="49" charset="-122"/>
                <a:cs typeface="+mn-cs"/>
              </a:rPr>
              <a:t>表达了作者怎样的情感？</a:t>
            </a:r>
            <a:endParaRPr kumimoji="0" lang="en-US" altLang="zh-CN" sz="4800" b="1" kern="1200" cap="none" spc="0" normalizeH="0" baseline="0" noProof="0" dirty="0">
              <a:latin typeface="楷体" panose="02010609060101010101" pitchFamily="49" charset="-122"/>
              <a:ea typeface="楷体" panose="02010609060101010101" pitchFamily="49" charset="-122"/>
              <a:cs typeface="+mn-cs"/>
            </a:endParaRPr>
          </a:p>
        </p:txBody>
      </p:sp>
      <p:grpSp>
        <p:nvGrpSpPr>
          <p:cNvPr id="23555" name="Group 13"/>
          <p:cNvGrpSpPr/>
          <p:nvPr/>
        </p:nvGrpSpPr>
        <p:grpSpPr>
          <a:xfrm>
            <a:off x="684213" y="260350"/>
            <a:ext cx="3743325" cy="1239838"/>
            <a:chOff x="2517" y="877"/>
            <a:chExt cx="1741" cy="488"/>
          </a:xfrm>
        </p:grpSpPr>
        <p:sp>
          <p:nvSpPr>
            <p:cNvPr id="23556" name="AutoShape 14"/>
            <p:cNvSpPr/>
            <p:nvPr/>
          </p:nvSpPr>
          <p:spPr>
            <a:xfrm>
              <a:off x="2517" y="877"/>
              <a:ext cx="1741" cy="488"/>
            </a:xfrm>
            <a:prstGeom prst="roundRect">
              <a:avLst>
                <a:gd name="adj" fmla="val 17509"/>
              </a:avLst>
            </a:prstGeom>
            <a:gradFill rotWithShape="1">
              <a:gsLst>
                <a:gs pos="0">
                  <a:srgbClr val="3399FF"/>
                </a:gs>
                <a:gs pos="50000">
                  <a:srgbClr val="CCECFF"/>
                </a:gs>
                <a:gs pos="100000">
                  <a:srgbClr val="3399FF"/>
                </a:gs>
              </a:gsLst>
              <a:lin ang="5400000" scaled="1"/>
              <a:tileRect/>
            </a:gradFill>
            <a:ln w="9525">
              <a:noFill/>
            </a:ln>
          </p:spPr>
          <p:txBody>
            <a:bodyPr wrap="none" anchor="ctr"/>
            <a:p>
              <a:pPr>
                <a:lnSpc>
                  <a:spcPct val="90000"/>
                </a:lnSpc>
                <a:spcBef>
                  <a:spcPct val="20000"/>
                </a:spcBef>
              </a:pPr>
              <a:endParaRPr lang="zh-CN" altLang="zh-CN" sz="2800" b="1" dirty="0">
                <a:latin typeface="Calibri" panose="020F0502020204030204" pitchFamily="34" charset="0"/>
              </a:endParaRPr>
            </a:p>
          </p:txBody>
        </p:sp>
        <p:grpSp>
          <p:nvGrpSpPr>
            <p:cNvPr id="23557" name="Group 15"/>
            <p:cNvGrpSpPr/>
            <p:nvPr/>
          </p:nvGrpSpPr>
          <p:grpSpPr>
            <a:xfrm>
              <a:off x="2607" y="910"/>
              <a:ext cx="1541" cy="438"/>
              <a:chOff x="975" y="1407"/>
              <a:chExt cx="4108" cy="547"/>
            </a:xfrm>
          </p:grpSpPr>
          <p:sp>
            <p:nvSpPr>
              <p:cNvPr id="23558" name="AutoShape 16"/>
              <p:cNvSpPr/>
              <p:nvPr/>
            </p:nvSpPr>
            <p:spPr>
              <a:xfrm>
                <a:off x="1095" y="1839"/>
                <a:ext cx="3988" cy="115"/>
              </a:xfrm>
              <a:prstGeom prst="roundRect">
                <a:avLst>
                  <a:gd name="adj" fmla="val 50000"/>
                </a:avLst>
              </a:prstGeom>
              <a:gradFill rotWithShape="1">
                <a:gsLst>
                  <a:gs pos="0">
                    <a:srgbClr val="E0AD2E">
                      <a:alpha val="0"/>
                    </a:srgbClr>
                  </a:gs>
                  <a:gs pos="100000">
                    <a:srgbClr val="FFFFFF"/>
                  </a:gs>
                </a:gsLst>
                <a:lin ang="5400000" scaled="1"/>
                <a:tileRect/>
              </a:gradFill>
              <a:ln w="9525">
                <a:noFill/>
              </a:ln>
            </p:spPr>
            <p:txBody>
              <a:bodyPr wrap="none" anchor="ctr"/>
              <a:p>
                <a:endParaRPr lang="zh-CN" altLang="en-US" dirty="0">
                  <a:latin typeface="Calibri" panose="020F0502020204030204" pitchFamily="34" charset="0"/>
                </a:endParaRPr>
              </a:p>
            </p:txBody>
          </p:sp>
          <p:sp>
            <p:nvSpPr>
              <p:cNvPr id="23559" name="AutoShape 17"/>
              <p:cNvSpPr/>
              <p:nvPr/>
            </p:nvSpPr>
            <p:spPr>
              <a:xfrm>
                <a:off x="975" y="1407"/>
                <a:ext cx="3988" cy="115"/>
              </a:xfrm>
              <a:prstGeom prst="roundRect">
                <a:avLst>
                  <a:gd name="adj" fmla="val 50000"/>
                </a:avLst>
              </a:prstGeom>
              <a:gradFill rotWithShape="1">
                <a:gsLst>
                  <a:gs pos="0">
                    <a:srgbClr val="FFFFFF"/>
                  </a:gs>
                  <a:gs pos="100000">
                    <a:srgbClr val="E0AD2E">
                      <a:alpha val="0"/>
                    </a:srgbClr>
                  </a:gs>
                </a:gsLst>
                <a:lin ang="5400000" scaled="1"/>
                <a:tileRect/>
              </a:gradFill>
              <a:ln w="9525">
                <a:noFill/>
              </a:ln>
            </p:spPr>
            <p:txBody>
              <a:bodyPr wrap="none" anchor="ctr"/>
              <a:p>
                <a:endParaRPr lang="zh-CN" altLang="en-US" dirty="0">
                  <a:latin typeface="Calibri" panose="020F0502020204030204" pitchFamily="34" charset="0"/>
                </a:endParaRPr>
              </a:p>
            </p:txBody>
          </p:sp>
        </p:grpSp>
      </p:grpSp>
      <p:sp>
        <p:nvSpPr>
          <p:cNvPr id="23560" name="TextBox 8"/>
          <p:cNvSpPr txBox="1"/>
          <p:nvPr/>
        </p:nvSpPr>
        <p:spPr>
          <a:xfrm>
            <a:off x="539750" y="260350"/>
            <a:ext cx="4103688" cy="1108075"/>
          </a:xfrm>
          <a:prstGeom prst="rect">
            <a:avLst/>
          </a:prstGeom>
          <a:noFill/>
          <a:ln w="9525">
            <a:noFill/>
          </a:ln>
        </p:spPr>
        <p:txBody>
          <a:bodyPr>
            <a:spAutoFit/>
          </a:bodyPr>
          <a:p>
            <a:pPr algn="ctr"/>
            <a:r>
              <a:rPr lang="zh-CN" altLang="en-US" sz="6600" b="1" dirty="0">
                <a:solidFill>
                  <a:srgbClr val="FF0000"/>
                </a:solidFill>
                <a:latin typeface="黑体" panose="02010609060101010101" pitchFamily="49" charset="-122"/>
                <a:ea typeface="黑体" panose="02010609060101010101" pitchFamily="49" charset="-122"/>
              </a:rPr>
              <a:t>悟情感</a:t>
            </a:r>
            <a:endParaRPr lang="zh-CN" altLang="en-US" sz="6600" b="1" dirty="0">
              <a:solidFill>
                <a:srgbClr val="FF0000"/>
              </a:solidFill>
              <a:latin typeface="黑体" panose="02010609060101010101" pitchFamily="49" charset="-122"/>
              <a:ea typeface="黑体" panose="02010609060101010101" pitchFamily="49" charset="-122"/>
            </a:endParaRPr>
          </a:p>
        </p:txBody>
      </p:sp>
      <p:pic>
        <p:nvPicPr>
          <p:cNvPr id="23561" name="Picture 6" descr="E:\新建文件夹\mothertm.gif"/>
          <p:cNvPicPr>
            <a:picLocks noChangeAspect="1"/>
          </p:cNvPicPr>
          <p:nvPr/>
        </p:nvPicPr>
        <p:blipFill>
          <a:blip r:embed="rId2"/>
          <a:stretch>
            <a:fillRect/>
          </a:stretch>
        </p:blipFill>
        <p:spPr>
          <a:xfrm>
            <a:off x="7172325" y="-55562"/>
            <a:ext cx="1806575" cy="2246312"/>
          </a:xfrm>
          <a:prstGeom prst="rect">
            <a:avLst/>
          </a:prstGeom>
          <a:noFill/>
          <a:ln w="9525">
            <a:noFill/>
          </a:ln>
        </p:spPr>
      </p:pic>
    </p:spTree>
  </p:cSld>
  <p:clrMapOvr>
    <a:masterClrMapping/>
  </p:clrMapOvr>
  <p:transition spd="med">
    <p:plu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1265"/>
          <p:cNvSpPr>
            <a:spLocks noGrp="1"/>
          </p:cNvSpPr>
          <p:nvPr>
            <p:ph type="title"/>
          </p:nvPr>
        </p:nvSpPr>
        <p:spPr>
          <a:xfrm>
            <a:off x="457200" y="276225"/>
            <a:ext cx="8229600" cy="701675"/>
          </a:xfrm>
        </p:spPr>
        <p:txBody>
          <a:bodyPr anchor="ctr"/>
          <a:p>
            <a:r>
              <a:rPr lang="zh-CN" altLang="en-US" sz="4000" b="1">
                <a:solidFill>
                  <a:srgbClr val="9966FF"/>
                </a:solidFill>
              </a:rPr>
              <a:t>读课文，整体感知</a:t>
            </a:r>
            <a:endParaRPr lang="zh-CN" altLang="en-US" sz="4000" b="1">
              <a:solidFill>
                <a:srgbClr val="9966FF"/>
              </a:solidFill>
            </a:endParaRPr>
          </a:p>
        </p:txBody>
      </p:sp>
      <p:sp>
        <p:nvSpPr>
          <p:cNvPr id="11267" name="内容占位符 11266"/>
          <p:cNvSpPr>
            <a:spLocks noGrp="1"/>
          </p:cNvSpPr>
          <p:nvPr>
            <p:ph idx="1"/>
          </p:nvPr>
        </p:nvSpPr>
        <p:spPr>
          <a:xfrm>
            <a:off x="457200" y="1189038"/>
            <a:ext cx="8229600" cy="4525962"/>
          </a:xfrm>
        </p:spPr>
        <p:txBody>
          <a:bodyPr anchor="t"/>
          <a:p>
            <a:pPr>
              <a:buNone/>
            </a:pPr>
            <a:r>
              <a:rPr lang="zh-CN" altLang="en-US" sz="2800">
                <a:latin typeface="微软雅黑" panose="020B0503020204020204" pitchFamily="34" charset="-122"/>
              </a:rPr>
              <a:t>四、文章可分几个部分？全文共有</a:t>
            </a:r>
            <a:r>
              <a:rPr lang="en-US" altLang="zh-CN" sz="2800">
                <a:latin typeface="微软雅黑" panose="020B0503020204020204" pitchFamily="34" charset="-122"/>
              </a:rPr>
              <a:t>17</a:t>
            </a:r>
            <a:r>
              <a:rPr lang="zh-CN" altLang="en-US" sz="2800">
                <a:latin typeface="微软雅黑" panose="020B0503020204020204" pitchFamily="34" charset="-122"/>
              </a:rPr>
              <a:t>段，哪些段落是回忆往事的？</a:t>
            </a:r>
            <a:endParaRPr lang="zh-CN" altLang="en-US" sz="2800">
              <a:latin typeface="微软雅黑" panose="020B0503020204020204" pitchFamily="34" charset="-122"/>
            </a:endParaRPr>
          </a:p>
          <a:p>
            <a:r>
              <a:rPr lang="zh-CN" altLang="en-US" sz="2800">
                <a:latin typeface="微软雅黑" panose="020B0503020204020204" pitchFamily="34" charset="-122"/>
              </a:rPr>
              <a:t>三个部分。</a:t>
            </a:r>
            <a:endParaRPr lang="zh-CN" altLang="en-US" sz="2800">
              <a:latin typeface="微软雅黑" panose="020B0503020204020204" pitchFamily="34" charset="-122"/>
            </a:endParaRPr>
          </a:p>
          <a:p>
            <a:r>
              <a:rPr lang="zh-CN" altLang="en-US" sz="2800">
                <a:solidFill>
                  <a:srgbClr val="FF0000"/>
                </a:solidFill>
                <a:latin typeface="微软雅黑" panose="020B0503020204020204" pitchFamily="34" charset="-122"/>
              </a:rPr>
              <a:t>第一部分（第</a:t>
            </a:r>
            <a:r>
              <a:rPr lang="en-US" altLang="zh-CN" sz="2800">
                <a:solidFill>
                  <a:srgbClr val="FF0000"/>
                </a:solidFill>
                <a:latin typeface="微软雅黑" panose="020B0503020204020204" pitchFamily="34" charset="-122"/>
              </a:rPr>
              <a:t>1</a:t>
            </a:r>
            <a:r>
              <a:rPr lang="zh-CN" altLang="en-US" sz="2800">
                <a:solidFill>
                  <a:srgbClr val="FF0000"/>
                </a:solidFill>
                <a:latin typeface="微软雅黑" panose="020B0503020204020204" pitchFamily="34" charset="-122"/>
              </a:rPr>
              <a:t>段）</a:t>
            </a:r>
            <a:r>
              <a:rPr lang="zh-CN" altLang="en-US" sz="2800">
                <a:latin typeface="微软雅黑" panose="020B0503020204020204" pitchFamily="34" charset="-122"/>
              </a:rPr>
              <a:t>抒发悲痛感情，引出对母亲勤劳一生的回忆。</a:t>
            </a:r>
            <a:r>
              <a:rPr lang="zh-CN" altLang="en-US" sz="2800">
                <a:solidFill>
                  <a:schemeClr val="hlink"/>
                </a:solidFill>
                <a:latin typeface="微软雅黑" panose="020B0503020204020204" pitchFamily="34" charset="-122"/>
              </a:rPr>
              <a:t>【总叙】</a:t>
            </a:r>
            <a:endParaRPr lang="zh-CN" altLang="en-US" sz="2800">
              <a:solidFill>
                <a:schemeClr val="hlink"/>
              </a:solidFill>
              <a:latin typeface="微软雅黑" panose="020B0503020204020204" pitchFamily="34" charset="-122"/>
            </a:endParaRPr>
          </a:p>
          <a:p>
            <a:r>
              <a:rPr lang="zh-CN" altLang="en-US" sz="2800">
                <a:solidFill>
                  <a:srgbClr val="FF0000"/>
                </a:solidFill>
                <a:latin typeface="微软雅黑" panose="020B0503020204020204" pitchFamily="34" charset="-122"/>
              </a:rPr>
              <a:t>第二部分（第</a:t>
            </a:r>
            <a:r>
              <a:rPr lang="en-US" altLang="zh-CN" sz="2800">
                <a:solidFill>
                  <a:srgbClr val="FF0000"/>
                </a:solidFill>
                <a:latin typeface="微软雅黑" panose="020B0503020204020204" pitchFamily="34" charset="-122"/>
              </a:rPr>
              <a:t>2—15</a:t>
            </a:r>
            <a:r>
              <a:rPr lang="zh-CN" altLang="en-US" sz="2800">
                <a:solidFill>
                  <a:srgbClr val="FF0000"/>
                </a:solidFill>
                <a:latin typeface="微软雅黑" panose="020B0503020204020204" pitchFamily="34" charset="-122"/>
              </a:rPr>
              <a:t>段）</a:t>
            </a:r>
            <a:r>
              <a:rPr lang="zh-CN" altLang="en-US" sz="2800">
                <a:latin typeface="微软雅黑" panose="020B0503020204020204" pitchFamily="34" charset="-122"/>
              </a:rPr>
              <a:t>详略得当地记叙了母亲勤劳一生中的主要事迹，歌颂母亲的美德，感谢母亲的养育之恩。</a:t>
            </a:r>
            <a:r>
              <a:rPr lang="zh-CN" altLang="en-US" sz="2800">
                <a:solidFill>
                  <a:schemeClr val="hlink"/>
                </a:solidFill>
                <a:latin typeface="微软雅黑" panose="020B0503020204020204" pitchFamily="34" charset="-122"/>
              </a:rPr>
              <a:t>【分叙】</a:t>
            </a:r>
            <a:endParaRPr lang="zh-CN" altLang="en-US" sz="2800">
              <a:solidFill>
                <a:schemeClr val="hlink"/>
              </a:solidFill>
              <a:latin typeface="微软雅黑" panose="020B0503020204020204" pitchFamily="34" charset="-122"/>
            </a:endParaRPr>
          </a:p>
          <a:p>
            <a:r>
              <a:rPr lang="zh-CN" altLang="en-US" sz="2800">
                <a:solidFill>
                  <a:srgbClr val="FF0000"/>
                </a:solidFill>
                <a:latin typeface="微软雅黑" panose="020B0503020204020204" pitchFamily="34" charset="-122"/>
              </a:rPr>
              <a:t>第三部分（第</a:t>
            </a:r>
            <a:r>
              <a:rPr lang="en-US" altLang="zh-CN" sz="2800">
                <a:solidFill>
                  <a:srgbClr val="FF0000"/>
                </a:solidFill>
                <a:latin typeface="微软雅黑" panose="020B0503020204020204" pitchFamily="34" charset="-122"/>
              </a:rPr>
              <a:t>16</a:t>
            </a:r>
            <a:r>
              <a:rPr lang="zh-CN" altLang="en-US" sz="2800">
                <a:solidFill>
                  <a:srgbClr val="FF0000"/>
                </a:solidFill>
                <a:latin typeface="微软雅黑" panose="020B0503020204020204" pitchFamily="34" charset="-122"/>
              </a:rPr>
              <a:t>、</a:t>
            </a:r>
            <a:r>
              <a:rPr lang="en-US" altLang="zh-CN" sz="2800">
                <a:solidFill>
                  <a:srgbClr val="FF0000"/>
                </a:solidFill>
                <a:latin typeface="微软雅黑" panose="020B0503020204020204" pitchFamily="34" charset="-122"/>
              </a:rPr>
              <a:t>17</a:t>
            </a:r>
            <a:r>
              <a:rPr lang="zh-CN" altLang="en-US" sz="2800">
                <a:solidFill>
                  <a:srgbClr val="FF0000"/>
                </a:solidFill>
                <a:latin typeface="微软雅黑" panose="020B0503020204020204" pitchFamily="34" charset="-122"/>
              </a:rPr>
              <a:t>段）</a:t>
            </a:r>
            <a:r>
              <a:rPr lang="zh-CN" altLang="en-US" sz="2800">
                <a:latin typeface="微软雅黑" panose="020B0503020204020204" pitchFamily="34" charset="-122"/>
              </a:rPr>
              <a:t>写作者对母亲的沉痛悼念和表达自己尽忠于党和人民来报答母亲深恩的决心。</a:t>
            </a:r>
            <a:r>
              <a:rPr lang="zh-CN" altLang="en-US" sz="2800">
                <a:solidFill>
                  <a:schemeClr val="hlink"/>
                </a:solidFill>
                <a:latin typeface="微软雅黑" panose="020B0503020204020204" pitchFamily="34" charset="-122"/>
              </a:rPr>
              <a:t>【结叙】</a:t>
            </a:r>
            <a:endParaRPr lang="zh-CN" altLang="en-US" sz="2800">
              <a:solidFill>
                <a:schemeClr val="hlink"/>
              </a:solidFill>
              <a:latin typeface="微软雅黑" panose="020B0503020204020204" pitchFamily="34" charset="-122"/>
            </a:endParaRPr>
          </a:p>
        </p:txBody>
      </p:sp>
      <p:sp>
        <p:nvSpPr>
          <p:cNvPr id="24579" name="灯片编号占位符 1"/>
          <p:cNvSpPr/>
          <p:nvPr>
            <p:ph type="sldNum" sz="quarter" idx="12"/>
          </p:nvPr>
        </p:nvSpPr>
        <p:spPr>
          <a:noFill/>
          <a:ln>
            <a:noFill/>
          </a:ln>
        </p:spPr>
        <p:txBody>
          <a:bodyPr anchor="ctr"/>
          <a:lst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a:fld id="{9A0DB2DC-4C9A-4742-B13C-FB6460FD3503}" type="slidenum">
              <a:rPr lang="zh-CN" altLang="en-US" sz="1200" dirty="0">
                <a:solidFill>
                  <a:srgbClr val="898989"/>
                </a:solidFill>
              </a:rPr>
            </a:fld>
            <a:endParaRPr lang="zh-CN" altLang="en-US" sz="1200" dirty="0">
              <a:solidFill>
                <a:srgbClr val="898989"/>
              </a:solidFill>
            </a:endParaRPr>
          </a:p>
        </p:txBody>
      </p:sp>
    </p:spTree>
  </p:cSld>
  <p:clrMapOvr>
    <a:masterClrMapping/>
  </p:clrMapOvr>
  <p:transition>
    <p:pull dir="u"/>
    <p:sndAc>
      <p:stSnd>
        <p:snd r:embed="rId1"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xEl>
                                              <p:charRg st="31" end="37"/>
                                            </p:txEl>
                                          </p:spTgt>
                                        </p:tgtEl>
                                        <p:attrNameLst>
                                          <p:attrName>style.visibility</p:attrName>
                                        </p:attrNameLst>
                                      </p:cBhvr>
                                      <p:to>
                                        <p:strVal val="visible"/>
                                      </p:to>
                                    </p:set>
                                    <p:anim calcmode="lin" valueType="num">
                                      <p:cBhvr>
                                        <p:cTn id="7" dur="500" fill="hold"/>
                                        <p:tgtEl>
                                          <p:spTgt spid="11267">
                                            <p:txEl>
                                              <p:charRg st="31" end="37"/>
                                            </p:txEl>
                                          </p:spTgt>
                                        </p:tgtEl>
                                        <p:attrNameLst>
                                          <p:attrName>ppt_x</p:attrName>
                                        </p:attrNameLst>
                                      </p:cBhvr>
                                      <p:tavLst>
                                        <p:tav tm="0">
                                          <p:val>
                                            <p:strVal val="#ppt_x"/>
                                          </p:val>
                                        </p:tav>
                                        <p:tav tm="100000">
                                          <p:val>
                                            <p:strVal val="#ppt_x"/>
                                          </p:val>
                                        </p:tav>
                                      </p:tavLst>
                                    </p:anim>
                                    <p:anim calcmode="lin" valueType="num">
                                      <p:cBhvr>
                                        <p:cTn id="8" dur="500" fill="hold"/>
                                        <p:tgtEl>
                                          <p:spTgt spid="11267">
                                            <p:txEl>
                                              <p:charRg st="31" end="3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267">
                                            <p:txEl>
                                              <p:charRg st="37" end="71"/>
                                            </p:txEl>
                                          </p:spTgt>
                                        </p:tgtEl>
                                        <p:attrNameLst>
                                          <p:attrName>style.visibility</p:attrName>
                                        </p:attrNameLst>
                                      </p:cBhvr>
                                      <p:to>
                                        <p:strVal val="visible"/>
                                      </p:to>
                                    </p:set>
                                    <p:anim calcmode="lin" valueType="num">
                                      <p:cBhvr>
                                        <p:cTn id="13" dur="500" fill="hold"/>
                                        <p:tgtEl>
                                          <p:spTgt spid="11267">
                                            <p:txEl>
                                              <p:charRg st="37" end="71"/>
                                            </p:txEl>
                                          </p:spTgt>
                                        </p:tgtEl>
                                        <p:attrNameLst>
                                          <p:attrName>ppt_x</p:attrName>
                                        </p:attrNameLst>
                                      </p:cBhvr>
                                      <p:tavLst>
                                        <p:tav tm="0">
                                          <p:val>
                                            <p:strVal val="#ppt_x"/>
                                          </p:val>
                                        </p:tav>
                                        <p:tav tm="100000">
                                          <p:val>
                                            <p:strVal val="#ppt_x"/>
                                          </p:val>
                                        </p:tav>
                                      </p:tavLst>
                                    </p:anim>
                                    <p:anim calcmode="lin" valueType="num">
                                      <p:cBhvr>
                                        <p:cTn id="14" dur="500" fill="hold"/>
                                        <p:tgtEl>
                                          <p:spTgt spid="11267">
                                            <p:txEl>
                                              <p:charRg st="37" end="7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267">
                                            <p:txEl>
                                              <p:charRg st="71" end="127"/>
                                            </p:txEl>
                                          </p:spTgt>
                                        </p:tgtEl>
                                        <p:attrNameLst>
                                          <p:attrName>style.visibility</p:attrName>
                                        </p:attrNameLst>
                                      </p:cBhvr>
                                      <p:to>
                                        <p:strVal val="visible"/>
                                      </p:to>
                                    </p:set>
                                    <p:anim calcmode="lin" valueType="num">
                                      <p:cBhvr>
                                        <p:cTn id="19" dur="500" fill="hold"/>
                                        <p:tgtEl>
                                          <p:spTgt spid="11267">
                                            <p:txEl>
                                              <p:charRg st="71" end="127"/>
                                            </p:txEl>
                                          </p:spTgt>
                                        </p:tgtEl>
                                        <p:attrNameLst>
                                          <p:attrName>ppt_x</p:attrName>
                                        </p:attrNameLst>
                                      </p:cBhvr>
                                      <p:tavLst>
                                        <p:tav tm="0">
                                          <p:val>
                                            <p:strVal val="#ppt_x"/>
                                          </p:val>
                                        </p:tav>
                                        <p:tav tm="100000">
                                          <p:val>
                                            <p:strVal val="#ppt_x"/>
                                          </p:val>
                                        </p:tav>
                                      </p:tavLst>
                                    </p:anim>
                                    <p:anim calcmode="lin" valueType="num">
                                      <p:cBhvr>
                                        <p:cTn id="20" dur="500" fill="hold"/>
                                        <p:tgtEl>
                                          <p:spTgt spid="11267">
                                            <p:txEl>
                                              <p:charRg st="71" end="12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267">
                                            <p:txEl>
                                              <p:charRg st="127" end="179"/>
                                            </p:txEl>
                                          </p:spTgt>
                                        </p:tgtEl>
                                        <p:attrNameLst>
                                          <p:attrName>style.visibility</p:attrName>
                                        </p:attrNameLst>
                                      </p:cBhvr>
                                      <p:to>
                                        <p:strVal val="visible"/>
                                      </p:to>
                                    </p:set>
                                    <p:anim calcmode="lin" valueType="num">
                                      <p:cBhvr>
                                        <p:cTn id="25" dur="500" fill="hold"/>
                                        <p:tgtEl>
                                          <p:spTgt spid="11267">
                                            <p:txEl>
                                              <p:charRg st="127" end="179"/>
                                            </p:txEl>
                                          </p:spTgt>
                                        </p:tgtEl>
                                        <p:attrNameLst>
                                          <p:attrName>ppt_x</p:attrName>
                                        </p:attrNameLst>
                                      </p:cBhvr>
                                      <p:tavLst>
                                        <p:tav tm="0">
                                          <p:val>
                                            <p:strVal val="#ppt_x"/>
                                          </p:val>
                                        </p:tav>
                                        <p:tav tm="100000">
                                          <p:val>
                                            <p:strVal val="#ppt_x"/>
                                          </p:val>
                                        </p:tav>
                                      </p:tavLst>
                                    </p:anim>
                                    <p:anim calcmode="lin" valueType="num">
                                      <p:cBhvr>
                                        <p:cTn id="26" dur="500" fill="hold"/>
                                        <p:tgtEl>
                                          <p:spTgt spid="11267">
                                            <p:txEl>
                                              <p:charRg st="127" end="17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2034</Words>
  <Application>WPS 演示</Application>
  <PresentationFormat>在屏幕上显示</PresentationFormat>
  <Paragraphs>207</Paragraphs>
  <Slides>19</Slides>
  <Notes>0</Notes>
  <HiddenSlides>0</HiddenSlides>
  <MMClips>1</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19</vt:i4>
      </vt:variant>
    </vt:vector>
  </HeadingPairs>
  <TitlesOfParts>
    <vt:vector size="32" baseType="lpstr">
      <vt:lpstr>Arial</vt:lpstr>
      <vt:lpstr>宋体</vt:lpstr>
      <vt:lpstr>Wingdings</vt:lpstr>
      <vt:lpstr>Calibri</vt:lpstr>
      <vt:lpstr>楷体</vt:lpstr>
      <vt:lpstr>微软雅黑</vt:lpstr>
      <vt:lpstr>黑体</vt:lpstr>
      <vt:lpstr>楷体_GB2312</vt:lpstr>
      <vt:lpstr>新宋体</vt:lpstr>
      <vt:lpstr>Arial Unicode MS</vt:lpstr>
      <vt:lpstr>Office 主题</vt:lpstr>
      <vt:lpstr>1_Office 主题</vt:lpstr>
      <vt:lpstr>默认设计模板</vt:lpstr>
      <vt:lpstr>PowerPoint 演示文稿</vt:lpstr>
      <vt:lpstr>PowerPoint 演示文稿</vt:lpstr>
      <vt:lpstr>PowerPoint 演示文稿</vt:lpstr>
      <vt:lpstr>读课文，整体感知</vt:lpstr>
      <vt:lpstr>读课文，整体感知</vt:lpstr>
      <vt:lpstr>PowerPoint 演示文稿</vt:lpstr>
      <vt:lpstr>理解探究</vt:lpstr>
      <vt:lpstr>PowerPoint 演示文稿</vt:lpstr>
      <vt:lpstr>读课文，整体感知</vt:lpstr>
      <vt:lpstr>第二课时</vt:lpstr>
      <vt:lpstr>理解探究</vt:lpstr>
      <vt:lpstr>理解探究</vt:lpstr>
      <vt:lpstr>PowerPoint 演示文稿</vt:lpstr>
      <vt:lpstr>PowerPoint 演示文稿</vt:lpstr>
      <vt:lpstr>总结全文</vt:lpstr>
      <vt:lpstr>拓展延伸</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吕国成</cp:lastModifiedBy>
  <cp:revision>69</cp:revision>
  <dcterms:created xsi:type="dcterms:W3CDTF">2017-09-18T13:37:00Z</dcterms:created>
  <dcterms:modified xsi:type="dcterms:W3CDTF">2020-09-22T00:55:24Z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2052-11.1.0.10064</vt:lpwstr>
  </property>
</Properties>
</file>