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Java 20.11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</p:sldMasterIdLst>
  <p:notesMasterIdLst>
    <p:notesMasterId r:id="rId2"/>
  </p:notesMasterIdLst>
  <p:sldIdLst>
    <p:sldId id="256" r:id="rId3"/>
    <p:sldId id="261" r:id="rId4"/>
    <p:sldId id="258" r:id="rId5"/>
    <p:sldId id="262" r:id="rId6"/>
    <p:sldId id="264" r:id="rId7"/>
    <p:sldId id="283" r:id="rId8"/>
    <p:sldId id="284" r:id="rId9"/>
    <p:sldId id="285" r:id="rId10"/>
    <p:sldId id="286" r:id="rId11"/>
    <p:sldId id="302" r:id="rId12"/>
    <p:sldId id="265" r:id="rId13"/>
    <p:sldId id="291" r:id="rId14"/>
    <p:sldId id="292" r:id="rId15"/>
    <p:sldId id="301" r:id="rId16"/>
    <p:sldId id="303" r:id="rId17"/>
    <p:sldId id="304" r:id="rId18"/>
    <p:sldId id="294" r:id="rId19"/>
    <p:sldId id="297" r:id="rId20"/>
    <p:sldId id="282" r:id="rId21"/>
    <p:sldId id="306" r:id="rId22"/>
    <p:sldId id="308" r:id="rId23"/>
  </p:sldIdLst>
  <p:sldSz cx="9144000" cy="6858000" type="screen4x3"/>
  <p:notesSz cx="6858000" cy="9144000"/>
  <p:custDataLst>
    <p:tags r:id="rId24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0766BA11-258F-45D6-91BB-B043E229A989}">
          <p14:sldIdLst>
            <p14:sldId id="256"/>
            <p14:sldId id="261"/>
            <p14:sldId id="258"/>
            <p14:sldId id="262"/>
            <p14:sldId id="264"/>
            <p14:sldId id="283"/>
            <p14:sldId id="284"/>
            <p14:sldId id="285"/>
            <p14:sldId id="286"/>
            <p14:sldId id="302"/>
            <p14:sldId id="265"/>
            <p14:sldId id="291"/>
            <p14:sldId id="292"/>
            <p14:sldId id="301"/>
            <p14:sldId id="303"/>
            <p14:sldId id="304"/>
            <p14:sldId id="294"/>
            <p14:sldId id="297"/>
            <p14:sldId id="282"/>
            <p14:sldId id="306"/>
            <p14:sldId id="308"/>
          </p14:sldIdLst>
        </p14:section>
      </p14:section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52" autoAdjust="0"/>
    <p:restoredTop sz="94660"/>
  </p:normalViewPr>
  <p:slideViewPr>
    <p:cSldViewPr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" Type="http://schemas.openxmlformats.org/officeDocument/2006/relationships/notesMaster" Target="notesMasters/notesMaster1.xml" /><Relationship Id="rId20" Type="http://schemas.openxmlformats.org/officeDocument/2006/relationships/slide" Target="slides/slide18.xml" /><Relationship Id="rId21" Type="http://schemas.openxmlformats.org/officeDocument/2006/relationships/slide" Target="slides/slide19.xml" /><Relationship Id="rId22" Type="http://schemas.openxmlformats.org/officeDocument/2006/relationships/slide" Target="slides/slide20.xml" /><Relationship Id="rId23" Type="http://schemas.openxmlformats.org/officeDocument/2006/relationships/slide" Target="slides/slide21.xml" /><Relationship Id="rId24" Type="http://schemas.openxmlformats.org/officeDocument/2006/relationships/tags" Target="tags/tag1.xml" /><Relationship Id="rId25" Type="http://schemas.openxmlformats.org/officeDocument/2006/relationships/presProps" Target="presProps.xml" /><Relationship Id="rId26" Type="http://schemas.openxmlformats.org/officeDocument/2006/relationships/viewProps" Target="viewProps.xml" /><Relationship Id="rId27" Type="http://schemas.openxmlformats.org/officeDocument/2006/relationships/theme" Target="theme/theme1.xml" /><Relationship Id="rId28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EA3476-B524-47DC-ACAC-1227A7C20EDF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0879E5-8F91-4CBB-8609-553B5439DBB3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.xml" /><Relationship Id="rId2" Type="http://schemas.openxmlformats.org/officeDocument/2006/relationships/notesMaster" Target="../notesMasters/notesMaster1.xml" /></Relationships>
</file>

<file path=ppt/notesSlides/_rels/notesSlide10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0.xml" /><Relationship Id="rId2" Type="http://schemas.openxmlformats.org/officeDocument/2006/relationships/notesMaster" Target="../notesMasters/notesMaster1.xml" /></Relationships>
</file>

<file path=ppt/notesSlides/_rels/notesSlide1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1.xml" /><Relationship Id="rId2" Type="http://schemas.openxmlformats.org/officeDocument/2006/relationships/notesMaster" Target="../notesMasters/notesMaster1.xml" /></Relationships>
</file>

<file path=ppt/notesSlides/_rels/notesSlide1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2.xml" /><Relationship Id="rId2" Type="http://schemas.openxmlformats.org/officeDocument/2006/relationships/notesMaster" Target="../notesMasters/notesMaster1.xml" /></Relationships>
</file>

<file path=ppt/notesSlides/_rels/notesSlide1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3.xml" /><Relationship Id="rId2" Type="http://schemas.openxmlformats.org/officeDocument/2006/relationships/notesMaster" Target="../notesMasters/notesMaster1.xml" /></Relationships>
</file>

<file path=ppt/notesSlides/_rels/notesSlide14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4.xml" /><Relationship Id="rId2" Type="http://schemas.openxmlformats.org/officeDocument/2006/relationships/notesMaster" Target="../notesMasters/notesMaster1.xml" /></Relationships>
</file>

<file path=ppt/notesSlides/_rels/notesSlide15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5.xml" /><Relationship Id="rId2" Type="http://schemas.openxmlformats.org/officeDocument/2006/relationships/notesMaster" Target="../notesMasters/notesMaster1.xml" /></Relationships>
</file>

<file path=ppt/notesSlides/_rels/notesSlide16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6.xml" /><Relationship Id="rId2" Type="http://schemas.openxmlformats.org/officeDocument/2006/relationships/notesMaster" Target="../notesMasters/notesMaster1.xml" /></Relationships>
</file>

<file path=ppt/notesSlides/_rels/notesSlide17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7.xml" /><Relationship Id="rId2" Type="http://schemas.openxmlformats.org/officeDocument/2006/relationships/notesMaster" Target="../notesMasters/notesMaster1.xml" /></Relationships>
</file>

<file path=ppt/notesSlides/_rels/notesSlide18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8.xml" /><Relationship Id="rId2" Type="http://schemas.openxmlformats.org/officeDocument/2006/relationships/notesMaster" Target="../notesMasters/notesMaster1.xml" /></Relationships>
</file>

<file path=ppt/notesSlides/_rels/notesSlide19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9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.xml" /><Relationship Id="rId2" Type="http://schemas.openxmlformats.org/officeDocument/2006/relationships/notesMaster" Target="../notesMasters/notesMaster1.xml" /></Relationships>
</file>

<file path=ppt/notesSlides/_rels/notesSlide20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0.xml" /><Relationship Id="rId2" Type="http://schemas.openxmlformats.org/officeDocument/2006/relationships/notesMaster" Target="../notesMasters/notesMaster1.xml" /></Relationships>
</file>

<file path=ppt/notesSlides/_rels/notesSlide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.xml" /><Relationship Id="rId2" Type="http://schemas.openxmlformats.org/officeDocument/2006/relationships/notesMaster" Target="../notesMasters/notesMaster1.xml" /></Relationships>
</file>

<file path=ppt/notesSlides/_rels/notesSlide4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4.xml" /><Relationship Id="rId2" Type="http://schemas.openxmlformats.org/officeDocument/2006/relationships/notesMaster" Target="../notesMasters/notesMaster1.xml" /></Relationships>
</file>

<file path=ppt/notesSlides/_rels/notesSlide5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5.xml" /><Relationship Id="rId2" Type="http://schemas.openxmlformats.org/officeDocument/2006/relationships/notesMaster" Target="../notesMasters/notesMaster1.xml" /></Relationships>
</file>

<file path=ppt/notesSlides/_rels/notesSlide6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6.xml" /><Relationship Id="rId2" Type="http://schemas.openxmlformats.org/officeDocument/2006/relationships/notesMaster" Target="../notesMasters/notesMaster1.xml" /></Relationships>
</file>

<file path=ppt/notesSlides/_rels/notesSlide7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7.xml" /><Relationship Id="rId2" Type="http://schemas.openxmlformats.org/officeDocument/2006/relationships/notesMaster" Target="../notesMasters/notesMaster1.xml" /></Relationships>
</file>

<file path=ppt/notesSlides/_rels/notesSlide8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8.xml" /><Relationship Id="rId2" Type="http://schemas.openxmlformats.org/officeDocument/2006/relationships/notesMaster" Target="../notesMasters/notesMaster1.xml" /></Relationships>
</file>

<file path=ppt/notesSlides/_rels/notesSlide9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9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0879E5-8F91-4CBB-8609-553B5439DBB3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0"/>
            <a:ext cx="9144000" cy="6853759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799210" y="2766059"/>
            <a:ext cx="7545579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>
    <p:checker dir="vert"/>
  </p:transition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0"/>
            <a:ext cx="9144000" cy="6853759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27AA390-04C2-4E47-8583-E6C4235FA73B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AE4DEE7-A3D8-45C2-B515-EC3A2E0DFD31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180564" y="2667020"/>
            <a:ext cx="51816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AA390-04C2-4E47-8583-E6C4235FA73B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4DEE7-A3D8-45C2-B515-EC3A2E0DFD31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>
    <p:checker dir="vert"/>
  </p:transition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image" Target="../media/image2.png" /><Relationship Id="rId6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5">
            <a:lum/>
          </a:blip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3357563" y="1821180"/>
            <a:ext cx="2428875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  <a:endParaRPr lang="zh-CN" altLang="en-US"/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3422651" y="3381376"/>
            <a:ext cx="229870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>
    <p:checker dir="vert"/>
  </p:transition>
  <p:timing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722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3.jpeg" /><Relationship Id="rId4" Type="http://schemas.openxmlformats.org/officeDocument/2006/relationships/image" Target="../media/image4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0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1.xml" /><Relationship Id="rId3" Type="http://schemas.openxmlformats.org/officeDocument/2006/relationships/image" Target="../media/image7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2.xml" /><Relationship Id="rId3" Type="http://schemas.openxmlformats.org/officeDocument/2006/relationships/image" Target="../media/image8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3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4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5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6.xm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7.xml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8.xml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9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0.xml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9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3.xml" /><Relationship Id="rId3" Type="http://schemas.openxmlformats.org/officeDocument/2006/relationships/image" Target="../media/image5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4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5.xml" /><Relationship Id="rId3" Type="http://schemas.openxmlformats.org/officeDocument/2006/relationships/image" Target="../media/image6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6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7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8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9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5576" y="2852936"/>
            <a:ext cx="7772400" cy="1470025"/>
          </a:xfrm>
        </p:spPr>
        <p:txBody>
          <a:bodyPr/>
          <a:lstStyle/>
          <a:p>
            <a:br>
              <a:rPr lang="en-US" altLang="zh-CN">
                <a:solidFill>
                  <a:srgbClr val="FF0000"/>
                </a:solidFill>
              </a:rPr>
            </a:br>
            <a:r>
              <a:rPr lang="zh-CN" altLang="en-US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 </a:t>
            </a:r>
            <a:endParaRPr lang="zh-CN" altLang="en-US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889" y="-44624"/>
            <a:ext cx="4384321" cy="690262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-240642"/>
            <a:ext cx="4860032" cy="7054018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2843808" y="796062"/>
            <a:ext cx="38908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学生学习成果展示</a:t>
            </a:r>
            <a:endParaRPr lang="zh-CN" altLang="en-US" sz="36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2784" y="1484784"/>
            <a:ext cx="8659696" cy="3041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US" altLang="zh-CN" sz="3200" b="1">
                <a:latin typeface="Times New Roman" panose="02020603050405020304"/>
                <a:ea typeface="楷体" panose="02010609060101010101" pitchFamily="49" charset="-122"/>
              </a:rPr>
              <a:t>1</a:t>
            </a: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、演一演：演绎“二诸葛的神课”片段</a:t>
            </a:r>
            <a:endParaRPr lang="en-US" altLang="zh-CN" sz="3200" b="1"/>
          </a:p>
          <a:p>
            <a:pPr>
              <a:lnSpc>
                <a:spcPts val="4600"/>
              </a:lnSpc>
            </a:pPr>
            <a:r>
              <a:rPr lang="en-US" altLang="zh-CN" sz="3200" b="1">
                <a:latin typeface="Times New Roman" panose="02020603050405020304"/>
                <a:ea typeface="楷体" panose="02010609060101010101" pitchFamily="49" charset="-122"/>
              </a:rPr>
              <a:t>2</a:t>
            </a: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、评一评：评价“演员”能否抓准“二诸葛”性格特点进行演绎。</a:t>
            </a:r>
            <a:endParaRPr lang="en-US" altLang="zh-CN" sz="3200" b="1"/>
          </a:p>
          <a:p>
            <a:pPr>
              <a:lnSpc>
                <a:spcPts val="4600"/>
              </a:lnSpc>
            </a:pPr>
            <a:r>
              <a:rPr lang="en-US" altLang="zh-CN" sz="3200" b="1">
                <a:latin typeface="Times New Roman" panose="02020603050405020304"/>
                <a:ea typeface="楷体" panose="02010609060101010101" pitchFamily="49" charset="-122"/>
              </a:rPr>
              <a:t>3</a:t>
            </a: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、写一写：板演“二诸葛”“三仙姑”性格特点。</a:t>
            </a:r>
            <a:endParaRPr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31150"/>
            <a:ext cx="5455815" cy="3060000"/>
          </a:xfrm>
          <a:prstGeom prst="rect">
            <a:avLst/>
          </a:prstGeom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763688" y="3291150"/>
            <a:ext cx="5616625" cy="4784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zh-CN" altLang="en-US" sz="3600" b="1">
                <a:latin typeface="Times New Roman" panose="02020603050405020304" pitchFamily="49" charset="-122"/>
                <a:ea typeface="楷体" panose="02010609060101010101" pitchFamily="49" charset="-122"/>
              </a:rPr>
              <a:t>思想落后、迷信 </a:t>
            </a:r>
            <a:endParaRPr lang="zh-CN" altLang="en-US" sz="36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b="1">
                <a:latin typeface="Times New Roman" panose="02020603050405020304" pitchFamily="49" charset="-122"/>
                <a:ea typeface="楷体" panose="02010609060101010101" pitchFamily="49" charset="-122"/>
              </a:rPr>
              <a:t>专制蛮横的封建家长观</a:t>
            </a:r>
            <a:r>
              <a:rPr lang="zh-CN" altLang="en-US" sz="3600" b="1">
                <a:solidFill>
                  <a:schemeClr val="accent2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 </a:t>
            </a:r>
            <a:endParaRPr lang="zh-CN" altLang="en-US" sz="3600" b="1">
              <a:solidFill>
                <a:schemeClr val="accent2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b="1">
                <a:latin typeface="Times New Roman" panose="02020603050405020304" pitchFamily="49" charset="-122"/>
                <a:ea typeface="楷体" panose="02010609060101010101" pitchFamily="49" charset="-122"/>
              </a:rPr>
              <a:t>胆小怕事、奴性心理 </a:t>
            </a:r>
            <a:endParaRPr lang="zh-CN" altLang="en-US" sz="3600" b="1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b="1">
                <a:latin typeface="Times New Roman" panose="02020603050405020304" pitchFamily="49" charset="-122"/>
                <a:ea typeface="楷体" panose="02010609060101010101" pitchFamily="49" charset="-122"/>
              </a:rPr>
              <a:t>关爱儿子、善良质朴</a:t>
            </a:r>
            <a:endParaRPr lang="zh-CN" altLang="en-US" sz="36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b="1">
                <a:latin typeface="Times New Roman" panose="02020603050405020304" pitchFamily="49" charset="-122"/>
                <a:ea typeface="楷体" panose="02010609060101010101" pitchFamily="49" charset="-122"/>
              </a:rPr>
              <a:t>谨小慎微</a:t>
            </a:r>
            <a:r>
              <a:rPr lang="en-US" altLang="zh-CN" sz="3600" b="1">
                <a:latin typeface="Times New Roman" panose="02020603050405020304" pitchFamily="49" charset="-122"/>
                <a:ea typeface="楷体" panose="02010609060101010101" pitchFamily="49" charset="-122"/>
              </a:rPr>
              <a:t>……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884368" y="636486"/>
            <a:ext cx="80342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二</a:t>
            </a:r>
            <a:endParaRPr lang="en-US" altLang="zh-CN" sz="4800" b="1">
              <a:solidFill>
                <a:srgbClr val="FF0000"/>
              </a:solidFill>
            </a:endParaRPr>
          </a:p>
          <a:p>
            <a:r>
              <a:rPr lang="zh-CN" altLang="en-US" sz="48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诸</a:t>
            </a:r>
            <a:endParaRPr lang="en-US" altLang="zh-CN" sz="4800" b="1">
              <a:solidFill>
                <a:srgbClr val="FF0000"/>
              </a:solidFill>
            </a:endParaRPr>
          </a:p>
          <a:p>
            <a:r>
              <a:rPr lang="zh-CN" altLang="en-US" sz="48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葛</a:t>
            </a:r>
            <a:endParaRPr lang="zh-CN" altLang="en-US" sz="48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155575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 sz="54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三仙姑</a:t>
            </a:r>
            <a:endParaRPr lang="zh-CN" altLang="en-US" sz="54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5" name="内容占位符 3"/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7338"/>
            <a:ext cx="3590925" cy="4525962"/>
          </a:xfrm>
        </p:spPr>
      </p:pic>
      <p:sp>
        <p:nvSpPr>
          <p:cNvPr id="31750" name="Rectangle 3"/>
          <p:cNvSpPr>
            <a:spLocks noChangeArrowheads="1"/>
          </p:cNvSpPr>
          <p:nvPr/>
        </p:nvSpPr>
        <p:spPr bwMode="auto">
          <a:xfrm>
            <a:off x="3923928" y="1268760"/>
            <a:ext cx="5148262" cy="51117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zh-CN" altLang="en-US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冷酷自私</a:t>
            </a:r>
            <a:endParaRPr lang="zh-CN" altLang="en-US" sz="40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对女儿漠不关心</a:t>
            </a:r>
            <a:endParaRPr lang="zh-CN" altLang="en-US" sz="40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思想落后、封建</a:t>
            </a:r>
            <a:endParaRPr lang="zh-CN" altLang="en-US" sz="40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</a:pPr>
            <a:r>
              <a:rPr lang="zh-CN" altLang="en-US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狡猾、虚伪</a:t>
            </a:r>
            <a:endParaRPr lang="zh-CN" altLang="en-US" sz="40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爱出风头、爱打扮</a:t>
            </a:r>
            <a:endParaRPr lang="zh-CN" altLang="en-US" sz="4000" b="1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</a:pPr>
            <a:r>
              <a:rPr lang="zh-CN" altLang="en-US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好逸恶劳，作风不正</a:t>
            </a:r>
            <a:endParaRPr lang="en-US" altLang="zh-CN" sz="40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</a:pPr>
            <a:r>
              <a:rPr lang="en-US" altLang="zh-CN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……</a:t>
            </a:r>
            <a:endParaRPr lang="zh-CN" altLang="en-US" sz="40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     </a:t>
            </a:r>
            <a:endParaRPr lang="zh-CN" altLang="en-US" sz="40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/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395536" y="445234"/>
            <a:ext cx="8580438" cy="1066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  <a:cs typeface="Times New Roman" panose="02020603050405020304" pitchFamily="18" charset="0"/>
              </a:rPr>
              <a:t>比较二诸葛与三仙姑两人从思想到性格的异同</a:t>
            </a:r>
            <a:endParaRPr lang="zh-CN" altLang="en-US" sz="3200">
              <a:solidFill>
                <a:srgbClr val="FF0000"/>
              </a:solidFill>
              <a:ea typeface="华文中宋" charset="-122"/>
              <a:cs typeface="Times New Roman" panose="02020603050405020304" pitchFamily="18" charset="0"/>
            </a:endParaRPr>
          </a:p>
          <a:p>
            <a:pPr eaLnBrk="0" hangingPunct="0"/>
            <a:endParaRPr lang="zh-CN" altLang="en-US" sz="3200">
              <a:solidFill>
                <a:srgbClr val="990000"/>
              </a:solidFill>
              <a:ea typeface="华文中宋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65693" name="Group 157"/>
          <p:cNvGraphicFramePr>
            <a:graphicFrameLocks noGrp="1"/>
          </p:cNvGraphicFramePr>
          <p:nvPr/>
        </p:nvGraphicFramePr>
        <p:xfrm>
          <a:off x="611560" y="1196752"/>
          <a:ext cx="7968877" cy="5397501"/>
        </p:xfrm>
        <a:graphic>
          <a:graphicData uri="http://schemas.openxmlformats.org/drawingml/2006/table">
            <a:tbl>
              <a:tblPr/>
              <a:tblGrid>
                <a:gridCol w="1490752"/>
                <a:gridCol w="2047735"/>
                <a:gridCol w="4430390"/>
              </a:tblGrid>
              <a:tr h="417166">
                <a:tc rowSpan="2">
                  <a:txBody>
                    <a:bodyPr vert="horz" wrap="square"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人物</a:t>
                      </a: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 vert="horz" wrap="square"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性格</a:t>
                      </a: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 vert="horz" wrap="square"/>
                    <a:lstStyle/>
                    <a:p/>
                  </a:txBody>
                  <a:tcPr/>
                </a:tc>
              </a:tr>
              <a:tr h="519113">
                <a:tc vMerge="1">
                  <a:txBody>
                    <a:bodyPr vert="horz" wrap="square"/>
                    <a:lstStyle/>
                    <a:p/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同</a:t>
                      </a: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异</a:t>
                      </a: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1188">
                <a:tc>
                  <a:txBody>
                    <a:bodyPr vert="horz" wrap="square"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二诸葛</a:t>
                      </a: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三仙姑</a:t>
                      </a: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两人都具有封建思想，都反对儿女自由恋爱，想以家长身份主宰儿女婚姻；两人都迷信阴阳八卦、黄道黑道，规矩颇多。</a:t>
                      </a: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二诸葛是虔诚的迷信，迷信成了他认识生活、对待生活的唯一标尺；三仙姑是虚假的迷信，迷信成了她欺骗别人、害人利己的手段。</a:t>
                      </a: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kumimoji="0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二诸葛既是一个封建家长制的维护者，同时他又是一个善良、厚道的父亲；三仙姑则是一个无情的母亲，为了满足自己的欲望，她不惜牺牲女儿的前程。</a:t>
                      </a:r>
                      <a:endParaRPr kumimoji="0" lang="zh-CN" alt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checker dir="vert"/>
  </p:transition>
  <p:timing/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/>
          <p:cNvSpPr/>
          <p:nvPr/>
        </p:nvSpPr>
        <p:spPr>
          <a:xfrm>
            <a:off x="261302" y="260648"/>
            <a:ext cx="1832553" cy="584775"/>
          </a:xfrm>
          <a:prstGeom prst="rect">
            <a:avLst/>
          </a:prstGeom>
          <a:solidFill>
            <a:srgbClr val="92D050"/>
          </a:solidFill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归纳方法</a:t>
            </a:r>
            <a:endParaRPr lang="zh-CN" altLang="en-US" sz="3200" b="1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95364" y="980728"/>
            <a:ext cx="8597116" cy="4628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100"/>
              </a:lnSpc>
            </a:pPr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      如何分析和赏析小说中的人物形象</a:t>
            </a:r>
            <a:br>
              <a:rPr lang="zh-CN" altLang="en-US" sz="3600" b="1"/>
            </a:br>
            <a:r>
              <a:rPr lang="en-US" altLang="zh-CN" sz="3600" b="1">
                <a:latin typeface="Times New Roman" panose="02020603050405020304"/>
                <a:ea typeface="楷体" panose="02010609060101010101" pitchFamily="49" charset="-122"/>
              </a:rPr>
              <a:t>1</a:t>
            </a:r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、从分析人物的描写入手。</a:t>
            </a:r>
            <a:br>
              <a:rPr lang="zh-CN" altLang="en-US" sz="3600" b="1"/>
            </a:br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（</a:t>
            </a:r>
            <a:r>
              <a:rPr lang="en-US" altLang="zh-CN" sz="3600" b="1">
                <a:latin typeface="Times New Roman" panose="02020603050405020304"/>
                <a:ea typeface="楷体" panose="02010609060101010101" pitchFamily="49" charset="-122"/>
              </a:rPr>
              <a:t>1</a:t>
            </a:r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）正面描写刻画人物形象。</a:t>
            </a:r>
            <a:br>
              <a:rPr lang="zh-CN" altLang="en-US" sz="3600" b="1"/>
            </a:br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（</a:t>
            </a:r>
            <a:r>
              <a:rPr lang="en-US" altLang="zh-CN" sz="3600" b="1">
                <a:latin typeface="Times New Roman" panose="02020603050405020304"/>
                <a:ea typeface="楷体" panose="02010609060101010101" pitchFamily="49" charset="-122"/>
              </a:rPr>
              <a:t>2</a:t>
            </a:r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）侧面描写刻画人物形象。</a:t>
            </a:r>
            <a:br>
              <a:rPr lang="zh-CN" altLang="en-US" sz="3600" b="1"/>
            </a:br>
            <a:r>
              <a:rPr lang="en-US" altLang="zh-CN" sz="3600" b="1">
                <a:latin typeface="Times New Roman" panose="02020603050405020304"/>
                <a:ea typeface="楷体" panose="02010609060101010101" pitchFamily="49" charset="-122"/>
              </a:rPr>
              <a:t>2</a:t>
            </a:r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、从分析小说的故事情节入手。</a:t>
            </a:r>
            <a:br>
              <a:rPr lang="zh-CN" altLang="en-US" sz="3600" b="1"/>
            </a:br>
            <a:r>
              <a:rPr lang="en-US" altLang="zh-CN" sz="3600" b="1">
                <a:latin typeface="Times New Roman" panose="02020603050405020304"/>
                <a:ea typeface="楷体" panose="02010609060101010101" pitchFamily="49" charset="-122"/>
              </a:rPr>
              <a:t>3</a:t>
            </a:r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、从分析小说的环境入手。</a:t>
            </a:r>
            <a:br>
              <a:rPr lang="zh-CN" altLang="en-US" sz="3600" b="1"/>
            </a:br>
            <a:endParaRPr lang="zh-CN" altLang="en-US" sz="3600" b="1"/>
          </a:p>
        </p:txBody>
      </p:sp>
    </p:spTree>
  </p:cSld>
  <p:clrMapOvr>
    <a:masterClrMapping/>
  </p:clrMapOvr>
  <p:transition>
    <p:checker dir="vert"/>
  </p:transition>
  <p:timing/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/>
          <p:cNvSpPr txBox="1"/>
          <p:nvPr/>
        </p:nvSpPr>
        <p:spPr>
          <a:xfrm>
            <a:off x="192967" y="1466083"/>
            <a:ext cx="89867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小二黑和小芹为什么能有一个圆满的结局？</a:t>
            </a:r>
            <a:endParaRPr lang="zh-CN" altLang="en-US" sz="36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544" y="359078"/>
            <a:ext cx="1832553" cy="584775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探究主题</a:t>
            </a:r>
            <a:endParaRPr lang="zh-CN" altLang="en-US" sz="3200" b="1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9227" y="2348880"/>
            <a:ext cx="83492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>
                <a:latin typeface="Times New Roman" panose="02020603050405020304"/>
                <a:ea typeface="楷体" panose="02010609060101010101" pitchFamily="49" charset="-122"/>
              </a:rPr>
              <a:t>       </a:t>
            </a:r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他们坚决反对封建包办婚姻，敢于斗争，大胆地自由恋爱。</a:t>
            </a:r>
            <a:endParaRPr lang="zh-CN" altLang="en-US" sz="36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3789040"/>
            <a:ext cx="63578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新政府、新政策强有力的支持</a:t>
            </a:r>
            <a:r>
              <a:rPr lang="en-US" altLang="zh-CN" sz="3600" b="1">
                <a:latin typeface="Times New Roman" panose="02020603050405020304"/>
                <a:ea typeface="楷体" panose="02010609060101010101" pitchFamily="49" charset="-122"/>
              </a:rPr>
              <a:t>!</a:t>
            </a:r>
            <a:endParaRPr lang="zh-CN" altLang="en-US" sz="3600" b="1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/>
          <p:cNvSpPr txBox="1"/>
          <p:nvPr/>
        </p:nvSpPr>
        <p:spPr>
          <a:xfrm>
            <a:off x="261646" y="980728"/>
            <a:ext cx="8424936" cy="2934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 文章主旨：</a:t>
            </a:r>
            <a:endParaRPr lang="en-US" altLang="zh-CN" sz="3600" b="1"/>
          </a:p>
          <a:p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      热情讴歌了自由恋爱的胜利，歌颂了农民进步的新思想战胜愚昧、落后、迷信的封建旧思想，从而对解放区新建立的民主政权进行了热烈的赞颂。</a:t>
            </a:r>
            <a:endParaRPr lang="zh-CN" altLang="en-US" sz="3600" b="1"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/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824413" y="549275"/>
            <a:ext cx="4319587" cy="1143000"/>
          </a:xfrm>
          <a:solidFill>
            <a:srgbClr val="FFC000"/>
          </a:solidFill>
        </p:spPr>
        <p:txBody>
          <a:bodyPr/>
          <a:lstStyle/>
          <a:p>
            <a:pPr eaLnBrk="1" hangingPunct="1"/>
            <a:r>
              <a:rPr lang="zh-CN" altLang="en-US" sz="6000" b="1">
                <a:latin typeface="Times New Roman" panose="02020603050405020304" pitchFamily="49" charset="-122"/>
                <a:ea typeface="楷体" panose="02010609060101010101" pitchFamily="49" charset="-122"/>
              </a:rPr>
              <a:t>语言风格</a:t>
            </a:r>
            <a:endParaRPr lang="zh-CN" altLang="en-US" sz="60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879725" y="2060575"/>
            <a:ext cx="6264275" cy="28797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en-US" sz="4400" b="1">
                <a:solidFill>
                  <a:srgbClr val="990000"/>
                </a:solidFill>
                <a:latin typeface="Times New Roman" panose="02020603050405020304"/>
                <a:ea typeface="楷体" panose="02010609060101010101" pitchFamily="49" charset="-122"/>
              </a:rPr>
              <a:t>通俗易懂   简洁明快</a:t>
            </a:r>
            <a:endParaRPr lang="zh-CN" altLang="en-US" sz="4400" b="1">
              <a:solidFill>
                <a:srgbClr val="990000"/>
              </a:solidFill>
              <a:latin typeface="Times New Roman" panose="02020603050405020304"/>
              <a:ea typeface="楷体" panose="02010609060101010101" pitchFamily="49" charset="-122"/>
            </a:endParaRPr>
          </a:p>
          <a:p>
            <a:pPr eaLnBrk="1" hangingPunct="1">
              <a:buFontTx/>
              <a:buNone/>
            </a:pPr>
            <a:r>
              <a:rPr lang="zh-CN" altLang="en-US" sz="4400" b="1">
                <a:solidFill>
                  <a:srgbClr val="990000"/>
                </a:solidFill>
                <a:latin typeface="Times New Roman" panose="02020603050405020304"/>
                <a:ea typeface="楷体" panose="02010609060101010101" pitchFamily="49" charset="-122"/>
              </a:rPr>
              <a:t>幽默风趣   生动形象</a:t>
            </a:r>
            <a:r>
              <a:rPr lang="zh-CN" altLang="en-US" sz="4000" b="1">
                <a:solidFill>
                  <a:srgbClr val="990000"/>
                </a:solidFill>
                <a:latin typeface="Times New Roman" panose="02020603050405020304"/>
                <a:ea typeface="楷体" panose="02010609060101010101" pitchFamily="49" charset="-122"/>
              </a:rPr>
              <a:t> </a:t>
            </a:r>
            <a:endParaRPr lang="zh-CN" altLang="en-US" sz="4000" b="1">
              <a:solidFill>
                <a:srgbClr val="99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960438"/>
            <a:ext cx="6062663" cy="1325562"/>
          </a:xfrm>
        </p:spPr>
        <p:txBody>
          <a:bodyPr/>
          <a:lstStyle/>
          <a:p>
            <a:pPr eaLnBrk="1" hangingPunct="1"/>
            <a:r>
              <a:rPr lang="zh-CN" altLang="en-US" sz="4800" b="1">
                <a:latin typeface="Times New Roman" panose="02020603050405020304"/>
                <a:ea typeface="楷体" panose="02010609060101010101" pitchFamily="49" charset="-122"/>
              </a:rPr>
              <a:t>例句赏析</a:t>
            </a:r>
            <a:endParaRPr lang="zh-CN" altLang="en-US" sz="48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2430463"/>
            <a:ext cx="4786313" cy="823912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120000"/>
              </a:lnSpc>
              <a:buFontTx/>
              <a:buNone/>
            </a:pPr>
            <a:r>
              <a:rPr lang="en-US" altLang="zh-CN" sz="2800">
                <a:latin typeface="Times New Roman" panose="02020603050405020304"/>
                <a:ea typeface="楷体" panose="02010609060101010101" pitchFamily="49" charset="-122"/>
              </a:rPr>
              <a:t>   </a:t>
            </a:r>
            <a:r>
              <a:rPr lang="zh-CN" altLang="en-US" sz="2800">
                <a:latin typeface="Times New Roman" panose="02020603050405020304"/>
                <a:ea typeface="楷体" panose="02010609060101010101" pitchFamily="49" charset="-122"/>
              </a:rPr>
              <a:t>　　</a:t>
            </a:r>
            <a:r>
              <a:rPr lang="zh-CN" altLang="en-US" b="1">
                <a:latin typeface="Times New Roman" panose="02020603050405020304" pitchFamily="49" charset="-122"/>
                <a:ea typeface="楷体" panose="02010609060101010101" pitchFamily="49" charset="-122"/>
              </a:rPr>
              <a:t>饭还没吃罢</a:t>
            </a:r>
            <a:r>
              <a:rPr lang="en-US" altLang="zh-CN" b="1">
                <a:latin typeface="Times New Roman" panose="02020603050405020304" pitchFamily="49" charset="-122"/>
                <a:ea typeface="楷体" panose="02010609060101010101" pitchFamily="49" charset="-122"/>
              </a:rPr>
              <a:t>,</a:t>
            </a:r>
            <a:r>
              <a:rPr lang="zh-CN" altLang="en-US" b="1">
                <a:latin typeface="Times New Roman" panose="02020603050405020304" pitchFamily="49" charset="-122"/>
                <a:ea typeface="楷体" panose="02010609060101010101" pitchFamily="49" charset="-122"/>
              </a:rPr>
              <a:t>区上的交通员来传她。</a:t>
            </a:r>
            <a:r>
              <a:rPr lang="zh-CN" altLang="en-US" b="1" i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她好像很得意，嗓子拉得长长地说：“闺女大了咱管不了，就去请区长替咱管教管教！”</a:t>
            </a:r>
            <a:endParaRPr lang="zh-CN" altLang="en-US" b="1" i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b="1">
                <a:latin typeface="Times New Roman" panose="02020603050405020304" pitchFamily="49" charset="-122"/>
                <a:ea typeface="楷体" panose="02010609060101010101" pitchFamily="49" charset="-122"/>
              </a:rPr>
              <a:t>      三仙姑半辈没有脸红过，偏这会撑不住了，一道道热汗在脸上流。交通员领着小芹来了，故意说：</a:t>
            </a:r>
            <a:r>
              <a:rPr lang="zh-CN" altLang="en-US" b="1" i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“看什么？人家也是个人吧，没有见过？闪开路！”</a:t>
            </a:r>
            <a:endParaRPr lang="zh-CN" altLang="en-US" b="1" i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4036" name="AutoShape 4"/>
          <p:cNvSpPr>
            <a:spLocks noChangeArrowheads="1"/>
          </p:cNvSpPr>
          <p:nvPr/>
        </p:nvSpPr>
        <p:spPr bwMode="auto">
          <a:xfrm>
            <a:off x="4211638" y="3284538"/>
            <a:ext cx="4681537" cy="3573462"/>
          </a:xfrm>
          <a:prstGeom prst="irregularSeal2">
            <a:avLst/>
          </a:prstGeom>
          <a:solidFill>
            <a:srgbClr val="E6CDFF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zh-CN" altLang="en-US" sz="5400" b="1">
                <a:latin typeface="Times New Roman" panose="02020603050405020304"/>
                <a:ea typeface="楷体" panose="02010609060101010101" pitchFamily="49" charset="-122"/>
              </a:rPr>
              <a:t>幽默风趣</a:t>
            </a:r>
            <a:endParaRPr lang="zh-CN" altLang="en-US" sz="5400" b="1"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矩形 4"/>
          <p:cNvSpPr/>
          <p:nvPr/>
        </p:nvSpPr>
        <p:spPr>
          <a:xfrm>
            <a:off x="971600" y="1268760"/>
            <a:ext cx="7416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    “只可惜官粉涂不平脸上的皱纹，看起来好像驴粪蛋上下了霜。”</a:t>
            </a:r>
            <a:endParaRPr lang="zh-CN" altLang="en-US" sz="36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88024" y="2708920"/>
            <a:ext cx="235192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990000"/>
                </a:solidFill>
                <a:latin typeface="Times New Roman" panose="02020603050405020304"/>
                <a:ea typeface="楷体" panose="02010609060101010101" pitchFamily="49" charset="-122"/>
              </a:rPr>
              <a:t>通俗易懂 </a:t>
            </a:r>
            <a:endParaRPr lang="zh-CN" altLang="en-US" sz="4000"/>
          </a:p>
        </p:txBody>
      </p:sp>
      <p:sp>
        <p:nvSpPr>
          <p:cNvPr id="7" name="矩形 6"/>
          <p:cNvSpPr/>
          <p:nvPr/>
        </p:nvSpPr>
        <p:spPr>
          <a:xfrm>
            <a:off x="4896226" y="3537882"/>
            <a:ext cx="21355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990000"/>
                </a:solidFill>
                <a:latin typeface="Times New Roman" panose="02020603050405020304"/>
                <a:ea typeface="楷体" panose="02010609060101010101" pitchFamily="49" charset="-122"/>
              </a:rPr>
              <a:t>幽默风趣 </a:t>
            </a:r>
            <a:endParaRPr lang="zh-CN" altLang="en-US" sz="360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TextBox 4"/>
          <p:cNvSpPr txBox="1"/>
          <p:nvPr/>
        </p:nvSpPr>
        <p:spPr>
          <a:xfrm>
            <a:off x="1979712" y="980728"/>
            <a:ext cx="4392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>
                <a:latin typeface="Times New Roman" panose="02020603050405020304"/>
                <a:ea typeface="楷体" panose="02010609060101010101" pitchFamily="49" charset="-122"/>
              </a:rPr>
              <a:t>学习重点</a:t>
            </a:r>
            <a:endParaRPr lang="zh-CN" altLang="en-US" sz="54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2046711"/>
            <a:ext cx="792088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US" altLang="zh-CN" sz="4000" b="1">
                <a:latin typeface="Times New Roman" panose="02020603050405020304"/>
                <a:ea typeface="楷体" panose="02010609060101010101" pitchFamily="49" charset="-122"/>
              </a:rPr>
              <a:t>1</a:t>
            </a:r>
            <a:r>
              <a:rPr lang="zh-CN" altLang="en-US" sz="4000" b="1">
                <a:latin typeface="Times New Roman" panose="02020603050405020304"/>
                <a:ea typeface="楷体" panose="02010609060101010101" pitchFamily="49" charset="-122"/>
              </a:rPr>
              <a:t>、回顾小说分析人物的方法</a:t>
            </a:r>
            <a:endParaRPr lang="en-US" altLang="zh-CN" sz="4000" b="1"/>
          </a:p>
          <a:p>
            <a:pPr>
              <a:lnSpc>
                <a:spcPts val="5000"/>
              </a:lnSpc>
            </a:pPr>
            <a:r>
              <a:rPr lang="en-US" altLang="zh-CN" sz="4000" b="1">
                <a:latin typeface="Times New Roman" panose="02020603050405020304"/>
                <a:ea typeface="楷体" panose="02010609060101010101" pitchFamily="49" charset="-122"/>
              </a:rPr>
              <a:t>2</a:t>
            </a:r>
            <a:r>
              <a:rPr lang="zh-CN" altLang="en-US" sz="4000" b="1">
                <a:latin typeface="Times New Roman" panose="02020603050405020304"/>
                <a:ea typeface="楷体" panose="02010609060101010101" pitchFamily="49" charset="-122"/>
              </a:rPr>
              <a:t>、重点分析</a:t>
            </a:r>
            <a:r>
              <a:rPr lang="zh-CN" altLang="en-US" sz="40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二诸葛</a:t>
            </a:r>
            <a:r>
              <a:rPr lang="zh-CN" altLang="en-US" sz="4000" b="1">
                <a:latin typeface="Times New Roman" panose="02020603050405020304"/>
                <a:ea typeface="楷体" panose="02010609060101010101" pitchFamily="49" charset="-122"/>
              </a:rPr>
              <a:t>、</a:t>
            </a:r>
            <a:r>
              <a:rPr lang="zh-CN" altLang="en-US" sz="40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三仙姑</a:t>
            </a:r>
            <a:r>
              <a:rPr lang="zh-CN" altLang="en-US" sz="4000" b="1">
                <a:latin typeface="Times New Roman" panose="02020603050405020304"/>
                <a:ea typeface="楷体" panose="02010609060101010101" pitchFamily="49" charset="-122"/>
              </a:rPr>
              <a:t>这两个人物形象</a:t>
            </a:r>
            <a:endParaRPr lang="en-US" altLang="zh-CN" sz="4000" b="1"/>
          </a:p>
          <a:p>
            <a:pPr>
              <a:lnSpc>
                <a:spcPts val="5000"/>
              </a:lnSpc>
            </a:pPr>
            <a:r>
              <a:rPr lang="en-US" altLang="zh-CN" sz="4000" b="1">
                <a:latin typeface="Times New Roman" panose="02020603050405020304"/>
                <a:ea typeface="楷体" panose="02010609060101010101" pitchFamily="49" charset="-122"/>
              </a:rPr>
              <a:t>3</a:t>
            </a:r>
            <a:r>
              <a:rPr lang="zh-CN" altLang="en-US" sz="4000" b="1">
                <a:latin typeface="Times New Roman" panose="02020603050405020304"/>
                <a:ea typeface="楷体" panose="02010609060101010101" pitchFamily="49" charset="-122"/>
              </a:rPr>
              <a:t>、了解赵树理小说的语言风格</a:t>
            </a:r>
            <a:endParaRPr lang="zh-CN" altLang="en-US" sz="4000" b="1">
              <a:latin typeface="Times New Roman" panose="02020603050405020304"/>
              <a:ea typeface="楷体" panose="02010609060101010101" pitchFamily="49" charset="-122"/>
            </a:endParaRPr>
          </a:p>
          <a:p>
            <a:endParaRPr lang="zh-CN" altLang="en-US" sz="4000" b="1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/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/>
          <p:cNvSpPr txBox="1"/>
          <p:nvPr/>
        </p:nvSpPr>
        <p:spPr>
          <a:xfrm>
            <a:off x="1187624" y="908720"/>
            <a:ext cx="2659702" cy="83099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zh-CN" altLang="en-US" sz="48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课堂小结</a:t>
            </a:r>
            <a:endParaRPr lang="zh-CN" altLang="en-US" sz="4800" b="1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/>
</p:sld>
</file>

<file path=ppt/slides/slide2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/>
              <a:t>谢    谢</a:t>
            </a:r>
            <a:endParaRPr lang="zh-CN" altLang="en-US"/>
          </a:p>
        </p:txBody>
      </p:sp>
      <p:pic>
        <p:nvPicPr>
          <p:cNvPr id="3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0375900" y="11087100"/>
            <a:ext cx="304800" cy="228600"/>
          </a:xfrm>
          <a:prstGeom prst="cube">
            <a:avLst/>
          </a:prstGeom>
        </p:spPr>
      </p:pic>
    </p:spTree>
  </p:cSld>
  <p:clrMapOvr>
    <a:masterClrMapping/>
  </p:clrMapOvr>
  <p:transition>
    <p:checker dir="vert"/>
  </p:transition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TextBox 5"/>
          <p:cNvSpPr txBox="1"/>
          <p:nvPr/>
        </p:nvSpPr>
        <p:spPr>
          <a:xfrm>
            <a:off x="260530" y="2132856"/>
            <a:ext cx="576064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       赵树理（</a:t>
            </a:r>
            <a:r>
              <a:rPr lang="en-US" altLang="zh-CN" sz="3200" b="1">
                <a:latin typeface="Times New Roman" panose="02020603050405020304"/>
                <a:ea typeface="楷体" panose="02010609060101010101" pitchFamily="49" charset="-122"/>
              </a:rPr>
              <a:t>1906</a:t>
            </a: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年</a:t>
            </a:r>
            <a:r>
              <a:rPr lang="en-US" altLang="zh-CN" sz="3200" b="1">
                <a:latin typeface="Times New Roman" panose="02020603050405020304"/>
                <a:ea typeface="楷体" panose="02010609060101010101" pitchFamily="49" charset="-122"/>
              </a:rPr>
              <a:t>—1970</a:t>
            </a: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年），原名赵树礼，山西晋城市沁水县尉迟村人，现代小说家、人民艺术家，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山药蛋派创始人。代表作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《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小二黑结婚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》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、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《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灵泉洞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》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、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《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三里湾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》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、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《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李有才板话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》</a:t>
            </a:r>
            <a:r>
              <a:rPr lang="zh-CN" altLang="en-US" sz="3200">
                <a:solidFill>
                  <a:schemeClr val="accent1">
                    <a:lumMod val="75000"/>
                  </a:schemeClr>
                </a:solidFill>
                <a:latin typeface="Times New Roman" panose="02020603050405020304"/>
                <a:ea typeface="楷体" panose="02010609060101010101" pitchFamily="49" charset="-122"/>
              </a:rPr>
              <a:t>。</a:t>
            </a:r>
            <a:endParaRPr lang="zh-CN" altLang="en-US" sz="3200">
              <a:solidFill>
                <a:schemeClr val="accent1">
                  <a:lumMod val="75000"/>
                </a:schemeClr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682" y="1268760"/>
            <a:ext cx="2662693" cy="36004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51520" y="404664"/>
            <a:ext cx="4824536" cy="923330"/>
          </a:xfrm>
          <a:prstGeom prst="rect">
            <a:avLst/>
          </a:prstGeom>
          <a:solidFill>
            <a:srgbClr val="FFC000"/>
          </a:solidFill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zh-CN" altLang="en-US" sz="5400" b="1" cap="none" spc="0">
                <a:ln>
                  <a:prstDash val="solid"/>
                </a:ln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走近作者</a:t>
            </a:r>
            <a:endParaRPr lang="zh-CN" altLang="en-US" sz="5400" b="1" cap="none" spc="0">
              <a:ln>
                <a:prstDash val="solid"/>
              </a:ln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TextBox 4"/>
          <p:cNvSpPr txBox="1"/>
          <p:nvPr/>
        </p:nvSpPr>
        <p:spPr>
          <a:xfrm>
            <a:off x="467544" y="2132856"/>
            <a:ext cx="82809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latin typeface="Times New Roman" panose="02020603050405020304"/>
                <a:ea typeface="楷体" panose="02010609060101010101" pitchFamily="49" charset="-122"/>
              </a:rPr>
              <a:t>        </a:t>
            </a:r>
            <a:r>
              <a:rPr lang="zh-CN" altLang="en-US" sz="4400" b="1">
                <a:latin typeface="Times New Roman" panose="02020603050405020304"/>
                <a:ea typeface="楷体" panose="02010609060101010101" pitchFamily="49" charset="-122"/>
              </a:rPr>
              <a:t>他的作品乡土气息浓厚，有一种新鲜活泼，为老百姓喜闻乐见的大众化风格，形成一种俗称“山药蛋派”的文学流派。</a:t>
            </a:r>
            <a:endParaRPr lang="zh-CN" altLang="en-US" sz="44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13094" y="980728"/>
            <a:ext cx="38972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>
                <a:latin typeface="Times New Roman" panose="02020603050405020304"/>
                <a:ea typeface="楷体" panose="02010609060101010101" pitchFamily="49" charset="-122"/>
              </a:rPr>
              <a:t>“山药蛋派”</a:t>
            </a:r>
            <a:endParaRPr lang="zh-CN" altLang="en-US" sz="4800" b="1"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0" y="260350"/>
            <a:ext cx="2879725" cy="1143000"/>
          </a:xfrm>
          <a:solidFill>
            <a:srgbClr val="FFC000"/>
          </a:solidFill>
        </p:spPr>
        <p:txBody>
          <a:bodyPr>
            <a:noAutofit/>
          </a:bodyPr>
          <a:lstStyle/>
          <a:p>
            <a:r>
              <a:rPr lang="zh-CN" altLang="en-US" sz="48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初识小说</a:t>
            </a:r>
            <a:endParaRPr lang="zh-CN" altLang="en-US" sz="48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7338"/>
            <a:ext cx="9101138" cy="5111750"/>
          </a:xfrm>
        </p:spPr>
      </p:pic>
    </p:spTree>
  </p:cSld>
  <p:clrMapOvr>
    <a:masterClrMapping/>
  </p:clrMapOvr>
  <p:transition spd="slow">
    <p:wipe/>
  </p:transition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zh-CN" b="1">
                <a:latin typeface="Times New Roman" panose="02020603050405020304"/>
                <a:ea typeface="楷体" panose="02010609060101010101" pitchFamily="49" charset="-122"/>
              </a:rPr>
              <a:t>《</a:t>
            </a:r>
            <a:r>
              <a:rPr lang="zh-CN" altLang="en-US" b="1">
                <a:latin typeface="Times New Roman" panose="02020603050405020304"/>
                <a:ea typeface="楷体" panose="02010609060101010101" pitchFamily="49" charset="-122"/>
              </a:rPr>
              <a:t>小二黑结婚</a:t>
            </a:r>
            <a:r>
              <a:rPr lang="en-US" altLang="zh-CN" b="1">
                <a:latin typeface="Times New Roman" panose="02020603050405020304"/>
                <a:ea typeface="楷体" panose="02010609060101010101" pitchFamily="49" charset="-122"/>
              </a:rPr>
              <a:t>》</a:t>
            </a:r>
            <a:r>
              <a:rPr lang="zh-CN" altLang="en-US" sz="4800" b="1">
                <a:latin typeface="Times New Roman" panose="02020603050405020304"/>
                <a:ea typeface="楷体" panose="02010609060101010101" pitchFamily="49" charset="-122"/>
              </a:rPr>
              <a:t>简介</a:t>
            </a:r>
            <a:endParaRPr lang="zh-CN" altLang="en-US" sz="48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1484313"/>
            <a:ext cx="8229600" cy="5905500"/>
          </a:xfrm>
        </p:spPr>
        <p:txBody>
          <a:bodyPr/>
          <a:lstStyle/>
          <a:p>
            <a:pPr marL="0" indent="0" eaLnBrk="1" hangingPunct="1">
              <a:lnSpc>
                <a:spcPct val="120000"/>
              </a:lnSpc>
              <a:buNone/>
            </a:pPr>
            <a:r>
              <a:rPr lang="zh-CN" altLang="en-US" b="1">
                <a:latin typeface="Times New Roman" panose="02020603050405020304" pitchFamily="49" charset="-122"/>
                <a:ea typeface="楷体" panose="02010609060101010101" pitchFamily="49" charset="-122"/>
              </a:rPr>
              <a:t>时间：</a:t>
            </a:r>
            <a:r>
              <a:rPr lang="en-US" altLang="zh-CN" b="1">
                <a:latin typeface="Times New Roman" panose="02020603050405020304" pitchFamily="49" charset="-122"/>
                <a:ea typeface="楷体" panose="02010609060101010101" pitchFamily="49" charset="-122"/>
              </a:rPr>
              <a:t>20</a:t>
            </a:r>
            <a:r>
              <a:rPr lang="zh-CN" altLang="en-US" b="1">
                <a:latin typeface="Times New Roman" panose="02020603050405020304" pitchFamily="49" charset="-122"/>
                <a:ea typeface="楷体" panose="02010609060101010101" pitchFamily="49" charset="-122"/>
              </a:rPr>
              <a:t>世纪</a:t>
            </a:r>
            <a:r>
              <a:rPr lang="en-US" altLang="zh-CN" b="1">
                <a:latin typeface="Times New Roman" panose="02020603050405020304" pitchFamily="49" charset="-122"/>
                <a:ea typeface="楷体" panose="02010609060101010101" pitchFamily="49" charset="-122"/>
              </a:rPr>
              <a:t>30</a:t>
            </a:r>
            <a:r>
              <a:rPr lang="zh-CN" altLang="en-US" b="1">
                <a:latin typeface="Times New Roman" panose="02020603050405020304" pitchFamily="49" charset="-122"/>
                <a:ea typeface="楷体" panose="02010609060101010101" pitchFamily="49" charset="-122"/>
              </a:rPr>
              <a:t>、</a:t>
            </a:r>
            <a:r>
              <a:rPr lang="en-US" altLang="zh-CN" b="1">
                <a:latin typeface="Times New Roman" panose="02020603050405020304" pitchFamily="49" charset="-122"/>
                <a:ea typeface="楷体" panose="02010609060101010101" pitchFamily="49" charset="-122"/>
              </a:rPr>
              <a:t>40</a:t>
            </a:r>
            <a:r>
              <a:rPr lang="zh-CN" altLang="en-US" b="1">
                <a:latin typeface="Times New Roman" panose="02020603050405020304" pitchFamily="49" charset="-122"/>
                <a:ea typeface="楷体" panose="02010609060101010101" pitchFamily="49" charset="-122"/>
              </a:rPr>
              <a:t>年代</a:t>
            </a:r>
            <a:endParaRPr lang="zh-CN" altLang="en-US" b="1"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zh-CN" altLang="en-US" b="1">
                <a:latin typeface="Times New Roman" panose="02020603050405020304" pitchFamily="49" charset="-122"/>
                <a:ea typeface="楷体" panose="02010609060101010101" pitchFamily="49" charset="-122"/>
              </a:rPr>
              <a:t>地点：革命根据地农村   刘家峧</a:t>
            </a:r>
            <a:r>
              <a:rPr lang="en-US" altLang="zh-CN" b="1">
                <a:latin typeface="Times New Roman" panose="02020603050405020304"/>
                <a:ea typeface="楷体" panose="02010609060101010101" pitchFamily="49" charset="-122"/>
              </a:rPr>
              <a:t>[jiāo]</a:t>
            </a:r>
            <a:endParaRPr lang="zh-CN" altLang="en-US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zh-CN" altLang="en-US" b="1">
                <a:latin typeface="Times New Roman" panose="02020603050405020304" pitchFamily="49" charset="-122"/>
                <a:ea typeface="楷体" panose="02010609060101010101" pitchFamily="49" charset="-122"/>
              </a:rPr>
              <a:t>故事原型：当地农村岳冬至和孟英祥的恋爱悲剧故事。（结尾改动）</a:t>
            </a:r>
            <a:endParaRPr lang="zh-CN" altLang="en-US" b="1"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lnSpc>
                <a:spcPct val="120000"/>
              </a:lnSpc>
              <a:buNone/>
            </a:pPr>
            <a:r>
              <a:rPr lang="zh-CN" altLang="en-US" b="1">
                <a:latin typeface="Times New Roman" panose="02020603050405020304" pitchFamily="49" charset="-122"/>
                <a:ea typeface="楷体" panose="02010609060101010101" pitchFamily="49" charset="-122"/>
              </a:rPr>
              <a:t>人物：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二诸葛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   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小二黑   三仙姑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   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小芹 </a:t>
            </a:r>
            <a:endParaRPr lang="zh-CN" altLang="en-US" b="1">
              <a:solidFill>
                <a:srgbClr val="FF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       金旺    兴旺</a:t>
            </a:r>
            <a:endParaRPr lang="zh-CN" altLang="en-US" b="1">
              <a:solidFill>
                <a:srgbClr val="FF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lnSpc>
                <a:spcPct val="120000"/>
              </a:lnSpc>
              <a:buNone/>
            </a:pPr>
            <a:r>
              <a:rPr lang="zh-CN" altLang="en-US" b="1">
                <a:latin typeface="Times New Roman" panose="02020603050405020304" pitchFamily="49" charset="-122"/>
                <a:ea typeface="楷体" panose="02010609060101010101" pitchFamily="49" charset="-122"/>
              </a:rPr>
              <a:t>篇幅：共十二节</a:t>
            </a:r>
            <a:endParaRPr lang="zh-CN" altLang="en-US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/>
          <p:cNvSpPr/>
          <p:nvPr/>
        </p:nvSpPr>
        <p:spPr>
          <a:xfrm>
            <a:off x="395536" y="1196752"/>
            <a:ext cx="85689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         三仙姑要把女儿小芹嫁给一个死了老婆、吃喝嫖赌的退职军官，小芹坚决不同意。于是，小二黑和小芹相约到村外的砖窑里商量第二天到区上登记。金旺等人悄悄尾随而来，将这对情人双双拿住，企图诬告他们。</a:t>
            </a:r>
            <a:endParaRPr lang="en-US" altLang="zh-CN" sz="3600" b="1"/>
          </a:p>
          <a:p>
            <a:endParaRPr lang="en-US" altLang="zh-CN"/>
          </a:p>
          <a:p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323528" y="332656"/>
            <a:ext cx="38010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前情回顾</a:t>
            </a:r>
            <a:r>
              <a:rPr lang="en-US" altLang="zh-CN" sz="36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——</a:t>
            </a:r>
            <a:r>
              <a:rPr lang="zh-CN" altLang="en-US" sz="36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拿双</a:t>
            </a:r>
            <a:endParaRPr lang="zh-CN" altLang="en-US" sz="3600" b="1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TextBox 2"/>
          <p:cNvSpPr txBox="1"/>
          <p:nvPr/>
        </p:nvSpPr>
        <p:spPr>
          <a:xfrm>
            <a:off x="0" y="1700808"/>
            <a:ext cx="9144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                  “二诸葛的神课” </a:t>
            </a:r>
            <a:endParaRPr lang="en-US" altLang="zh-CN" sz="3200" b="1"/>
          </a:p>
          <a:p>
            <a:r>
              <a:rPr lang="zh-CN" altLang="en-US" sz="32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双方父母在小二黑和小芹被捉后的反应。</a:t>
            </a:r>
            <a:endParaRPr lang="en-US" altLang="zh-CN" sz="3200" b="1">
              <a:solidFill>
                <a:srgbClr val="0000FF"/>
              </a:solidFill>
            </a:endParaRPr>
          </a:p>
          <a:p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                   “恩典恩典”</a:t>
            </a:r>
            <a:endParaRPr lang="en-US" altLang="zh-CN" sz="3200" b="1"/>
          </a:p>
          <a:p>
            <a:r>
              <a:rPr lang="zh-CN" altLang="en-US" sz="32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“二诸葛”在区公所碰了一鼻子灰</a:t>
            </a:r>
            <a:endParaRPr lang="en-US" altLang="zh-CN" sz="3200" b="1">
              <a:solidFill>
                <a:srgbClr val="0000FF"/>
              </a:solidFill>
            </a:endParaRPr>
          </a:p>
          <a:p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                     “看看仙姑”</a:t>
            </a:r>
            <a:endParaRPr lang="en-US" altLang="zh-CN" sz="3200" b="1"/>
          </a:p>
          <a:p>
            <a:r>
              <a:rPr lang="zh-CN" altLang="en-US" sz="32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三仙姑在区公所受到教育，同意了小二黑和小芹的婚事。</a:t>
            </a:r>
            <a:endParaRPr lang="en-US" altLang="zh-CN" sz="3200" b="1">
              <a:solidFill>
                <a:srgbClr val="0000FF"/>
              </a:solidFill>
            </a:endParaRPr>
          </a:p>
          <a:p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                      “怎么到底” </a:t>
            </a:r>
            <a:endParaRPr lang="en-US" altLang="zh-CN" sz="3200" b="1"/>
          </a:p>
          <a:p>
            <a:r>
              <a:rPr lang="zh-CN" altLang="en-US" sz="32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金旺兄弟受到惩罚，小二黑和小芹终于结婚。</a:t>
            </a:r>
            <a:endParaRPr lang="zh-CN" altLang="en-US" sz="3200" b="1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19872" y="110172"/>
            <a:ext cx="2141933" cy="646331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精读文本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 </a:t>
            </a:r>
            <a:endParaRPr lang="zh-CN" altLang="en-US" sz="360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860422"/>
            <a:ext cx="2037737" cy="646331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zh-CN" altLang="en-US" sz="36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理清情节</a:t>
            </a:r>
            <a:endParaRPr lang="zh-CN" altLang="en-US" sz="3600" b="1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3203848" y="188640"/>
            <a:ext cx="2141933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精读文本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 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844824"/>
            <a:ext cx="87129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学生自主学习：</a:t>
            </a:r>
            <a:endParaRPr lang="en-US" altLang="zh-CN" sz="3600" b="1"/>
          </a:p>
          <a:p>
            <a:r>
              <a:rPr lang="en-US" altLang="zh-CN" sz="3600" b="1">
                <a:latin typeface="Times New Roman" panose="02020603050405020304"/>
                <a:ea typeface="楷体" panose="02010609060101010101" pitchFamily="49" charset="-122"/>
              </a:rPr>
              <a:t>1</a:t>
            </a:r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、自由浏览课文，对 “二诸葛”和“三仙姑”的相关描写 进行圈划。</a:t>
            </a:r>
            <a:endParaRPr lang="en-US" altLang="zh-CN" sz="3600" b="1"/>
          </a:p>
          <a:p>
            <a:endParaRPr lang="en-US" altLang="zh-CN" sz="3600" b="1"/>
          </a:p>
          <a:p>
            <a:r>
              <a:rPr lang="en-US" altLang="zh-CN" sz="3600" b="1">
                <a:latin typeface="Times New Roman" panose="02020603050405020304"/>
                <a:ea typeface="楷体" panose="02010609060101010101" pitchFamily="49" charset="-122"/>
              </a:rPr>
              <a:t>2</a:t>
            </a:r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、小组讨论，概括“二诸葛”“三仙姑”的性格特点。</a:t>
            </a:r>
            <a:endParaRPr lang="zh-CN" altLang="en-US" sz="36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822168"/>
            <a:ext cx="1944216" cy="58477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品读人物</a:t>
            </a:r>
            <a:endParaRPr lang="zh-CN" altLang="en-US" sz="3200" b="1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r="http://schemas.openxmlformats.org/officeDocument/2006/relationships" xmlns:a="http://schemas.openxmlformats.org/drawingml/2006/main" name="语文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学科网</Company>
  <PresentationFormat>On-screen Show (4:3)</PresentationFormat>
  <Paragraphs>76</Paragraphs>
  <Slides>21</Slides>
  <Notes>20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baseType="lpstr" size="30">
      <vt:lpstr>Arial</vt:lpstr>
      <vt:lpstr>Calibri Light</vt:lpstr>
      <vt:lpstr>Calibri</vt:lpstr>
      <vt:lpstr>楷体</vt:lpstr>
      <vt:lpstr>宋体</vt:lpstr>
      <vt:lpstr>Times New Roman</vt:lpstr>
      <vt:lpstr>黑体</vt:lpstr>
      <vt:lpstr>华文中宋</vt:lpstr>
      <vt:lpstr>语文</vt:lpstr>
      <vt:lpstr> </vt:lpstr>
      <vt:lpstr>PowerPoint Presentation</vt:lpstr>
      <vt:lpstr>PowerPoint Presentation</vt:lpstr>
      <vt:lpstr>PowerPoint Presentation</vt:lpstr>
      <vt:lpstr>初识小说</vt:lpstr>
      <vt:lpstr>《小二黑结婚》简介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三仙姑</vt:lpstr>
      <vt:lpstr>PowerPoint Presentation</vt:lpstr>
      <vt:lpstr>PowerPoint Presentation</vt:lpstr>
      <vt:lpstr>PowerPoint Presentation</vt:lpstr>
      <vt:lpstr>PowerPoint Presentation</vt:lpstr>
      <vt:lpstr>语言风格</vt:lpstr>
      <vt:lpstr>例句赏析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Java</Application>
  <AppVersion>20.1100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rbm.xkw.com</dc:creator>
  <cp:revision>1</cp:revision>
  <cp:lastPrinted>2021-02-04T14:47:36.745</cp:lastPrinted>
  <dcterms:created xsi:type="dcterms:W3CDTF">2021-02-04T14:47:36Z</dcterms:created>
  <dcterms:modified xsi:type="dcterms:W3CDTF">2021-02-04T06:47:38Z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