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77" r:id="rId10"/>
    <p:sldId id="264" r:id="rId11"/>
    <p:sldId id="283" r:id="rId12"/>
    <p:sldId id="265" r:id="rId13"/>
    <p:sldId id="286" r:id="rId14"/>
    <p:sldId id="287" r:id="rId15"/>
    <p:sldId id="278" r:id="rId16"/>
    <p:sldId id="284" r:id="rId17"/>
    <p:sldId id="266" r:id="rId18"/>
    <p:sldId id="298" r:id="rId19"/>
    <p:sldId id="299" r:id="rId20"/>
    <p:sldId id="300" r:id="rId21"/>
    <p:sldId id="267" r:id="rId22"/>
    <p:sldId id="291" r:id="rId23"/>
    <p:sldId id="289" r:id="rId24"/>
    <p:sldId id="288" r:id="rId25"/>
    <p:sldId id="290" r:id="rId26"/>
    <p:sldId id="268" r:id="rId27"/>
    <p:sldId id="269" r:id="rId28"/>
    <p:sldId id="270" r:id="rId29"/>
    <p:sldId id="271" r:id="rId30"/>
    <p:sldId id="279" r:id="rId31"/>
    <p:sldId id="272" r:id="rId32"/>
    <p:sldId id="295" r:id="rId33"/>
    <p:sldId id="294" r:id="rId34"/>
    <p:sldId id="297" r:id="rId35"/>
    <p:sldId id="280" r:id="rId36"/>
    <p:sldId id="293" r:id="rId37"/>
    <p:sldId id="281" r:id="rId38"/>
    <p:sldId id="296" r:id="rId39"/>
    <p:sldId id="302" r:id="rId40"/>
    <p:sldId id="303" r:id="rId41"/>
    <p:sldId id="301" r:id="rId42"/>
    <p:sldId id="274" r:id="rId43"/>
    <p:sldId id="275" r:id="rId44"/>
    <p:sldId id="276" r:id="rId4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372" autoAdjust="0"/>
  </p:normalViewPr>
  <p:slideViewPr>
    <p:cSldViewPr>
      <p:cViewPr varScale="1">
        <p:scale>
          <a:sx n="57" d="100"/>
          <a:sy n="57" d="100"/>
        </p:scale>
        <p:origin x="-1428" y="-90"/>
      </p:cViewPr>
      <p:guideLst>
        <p:guide orient="horz" pos="2160"/>
        <p:guide pos="2880"/>
      </p:guideLst>
    </p:cSldViewPr>
  </p:slideViewPr>
  <p:outlineViewPr>
    <p:cViewPr>
      <p:scale>
        <a:sx n="33" d="100"/>
        <a:sy n="33" d="100"/>
      </p:scale>
      <p:origin x="0" y="46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6419C2-A8AB-4E4F-BAE9-525B3082596B}" type="datetimeFigureOut">
              <a:rPr lang="zh-CN" altLang="en-US" smtClean="0"/>
              <a:t>2016/8/30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544C47-EEE3-4444-9C2C-152762BFCD8A}" type="slidenum">
              <a:rPr lang="zh-CN" altLang="en-US" smtClean="0"/>
              <a:t>‹#›</a:t>
            </a:fld>
            <a:endParaRPr lang="zh-CN" altLang="en-US"/>
          </a:p>
        </p:txBody>
      </p:sp>
    </p:spTree>
    <p:extLst>
      <p:ext uri="{BB962C8B-B14F-4D97-AF65-F5344CB8AC3E}">
        <p14:creationId xmlns:p14="http://schemas.microsoft.com/office/powerpoint/2010/main" val="4042447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62074210-30DA-4296-911C-B1A1D7715B27}" type="slidenum">
              <a:rPr lang="zh-CN" altLang="en-US" smtClean="0"/>
              <a:pPr>
                <a:defRPr/>
              </a:pPr>
              <a:t>30</a:t>
            </a:fld>
            <a:endParaRPr lang="zh-CN" altLang="en-US"/>
          </a:p>
        </p:txBody>
      </p:sp>
    </p:spTree>
    <p:extLst>
      <p:ext uri="{BB962C8B-B14F-4D97-AF65-F5344CB8AC3E}">
        <p14:creationId xmlns:p14="http://schemas.microsoft.com/office/powerpoint/2010/main" val="379610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544C47-EEE3-4444-9C2C-152762BFCD8A}" type="slidenum">
              <a:rPr lang="zh-CN" altLang="en-US" smtClean="0"/>
              <a:t>44</a:t>
            </a:fld>
            <a:endParaRPr lang="zh-CN" altLang="en-US"/>
          </a:p>
        </p:txBody>
      </p:sp>
    </p:spTree>
    <p:extLst>
      <p:ext uri="{BB962C8B-B14F-4D97-AF65-F5344CB8AC3E}">
        <p14:creationId xmlns:p14="http://schemas.microsoft.com/office/powerpoint/2010/main" val="3173014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2016/8/30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87000">
              <a:schemeClr val="tx2">
                <a:lumMod val="76000"/>
                <a:lumOff val="24000"/>
                <a:alpha val="70000"/>
              </a:schemeClr>
            </a:gs>
          </a:gsLst>
          <a:lin ang="54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2016/8/30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rj.baidu.com/soft/detail/22370.html" TargetMode="External"/><Relationship Id="rId2" Type="http://schemas.openxmlformats.org/officeDocument/2006/relationships/hyperlink" Target="http://jingyan.baidu.com/article/d169e1864d664d436611d895.html"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miyunchuanmei.co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2302300" y="317723"/>
            <a:ext cx="7772400" cy="1470025"/>
          </a:xfrm>
        </p:spPr>
        <p:txBody>
          <a:bodyPr/>
          <a:lstStyle/>
          <a:p>
            <a:pPr algn="l"/>
            <a:r>
              <a:rPr lang="zh-CN" altLang="zh-CN" b="1" dirty="0">
                <a:solidFill>
                  <a:schemeClr val="bg1">
                    <a:lumMod val="95000"/>
                  </a:schemeClr>
                </a:solidFill>
              </a:rPr>
              <a:t>米云客</a:t>
            </a:r>
            <a:r>
              <a:rPr lang="zh-CN" altLang="zh-CN" b="1" dirty="0" smtClean="0">
                <a:solidFill>
                  <a:schemeClr val="bg1">
                    <a:lumMod val="95000"/>
                  </a:schemeClr>
                </a:solidFill>
              </a:rPr>
              <a:t>服</a:t>
            </a:r>
            <a:r>
              <a:rPr lang="zh-CN" altLang="en-US" b="1" dirty="0" smtClean="0">
                <a:solidFill>
                  <a:schemeClr val="bg1">
                    <a:lumMod val="95000"/>
                  </a:schemeClr>
                </a:solidFill>
              </a:rPr>
              <a:t>使用说明</a:t>
            </a:r>
            <a:endParaRPr lang="zh-CN" altLang="en-US" dirty="0">
              <a:solidFill>
                <a:schemeClr val="bg1">
                  <a:lumMod val="95000"/>
                </a:schemeClr>
              </a:solidFill>
            </a:endParaRPr>
          </a:p>
        </p:txBody>
      </p:sp>
      <p:sp>
        <p:nvSpPr>
          <p:cNvPr id="3" name="副标题 2"/>
          <p:cNvSpPr>
            <a:spLocks noGrp="1"/>
          </p:cNvSpPr>
          <p:nvPr>
            <p:ph type="subTitle" idx="1"/>
          </p:nvPr>
        </p:nvSpPr>
        <p:spPr>
          <a:xfrm>
            <a:off x="4323812" y="1498932"/>
            <a:ext cx="4536504" cy="622920"/>
          </a:xfrm>
        </p:spPr>
        <p:txBody>
          <a:bodyPr>
            <a:norm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我们为提升新媒体咨询业绩而</a:t>
            </a:r>
            <a:r>
              <a:rPr lang="zh-CN" altLang="en-US" sz="2400" b="1" dirty="0" smtClean="0">
                <a:solidFill>
                  <a:schemeClr val="bg1"/>
                </a:solidFill>
                <a:latin typeface="微软雅黑" panose="020B0503020204020204" pitchFamily="34" charset="-122"/>
                <a:ea typeface="微软雅黑" panose="020B0503020204020204" pitchFamily="34" charset="-122"/>
              </a:rPr>
              <a:t>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2302300" y="1465236"/>
            <a:ext cx="6120680" cy="0"/>
          </a:xfrm>
          <a:prstGeom prst="line">
            <a:avLst/>
          </a:prstGeom>
          <a:ln/>
        </p:spPr>
        <p:style>
          <a:lnRef idx="1">
            <a:schemeClr val="accent6"/>
          </a:lnRef>
          <a:fillRef idx="0">
            <a:schemeClr val="accent6"/>
          </a:fillRef>
          <a:effectRef idx="0">
            <a:schemeClr val="accent6"/>
          </a:effectRef>
          <a:fontRef idx="minor">
            <a:schemeClr val="tx1"/>
          </a:fontRef>
        </p:style>
      </p:cxnSp>
      <p:pic>
        <p:nvPicPr>
          <p:cNvPr id="18434" name="Picture 2" descr="C:\Users\Administrator\Desktop\宣传图版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69036"/>
            <a:ext cx="5695981" cy="5400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istrator\Desktop\白色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664" y="692696"/>
            <a:ext cx="746680" cy="746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924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solidFill>
                  <a:schemeClr val="bg1">
                    <a:lumMod val="95000"/>
                  </a:schemeClr>
                </a:solidFill>
              </a:rPr>
              <a:t>设置备注</a:t>
            </a:r>
            <a:endParaRPr lang="zh-CN" altLang="en-US" b="1" dirty="0">
              <a:solidFill>
                <a:schemeClr val="bg1">
                  <a:lumMod val="95000"/>
                </a:schemeClr>
              </a:solidFill>
            </a:endParaRPr>
          </a:p>
        </p:txBody>
      </p:sp>
      <p:sp>
        <p:nvSpPr>
          <p:cNvPr id="6" name="矩形 5"/>
          <p:cNvSpPr/>
          <p:nvPr/>
        </p:nvSpPr>
        <p:spPr>
          <a:xfrm>
            <a:off x="611559" y="4906034"/>
            <a:ext cx="7848873" cy="1200329"/>
          </a:xfrm>
          <a:prstGeom prst="rect">
            <a:avLst/>
          </a:prstGeom>
        </p:spPr>
        <p:txBody>
          <a:bodyPr wrap="square">
            <a:spAutoFit/>
          </a:bodyPr>
          <a:lstStyle/>
          <a:p>
            <a:r>
              <a:rPr lang="zh-CN" altLang="zh-CN" sz="2400" dirty="0">
                <a:solidFill>
                  <a:schemeClr val="bg1">
                    <a:lumMod val="95000"/>
                  </a:schemeClr>
                </a:solidFill>
              </a:rPr>
              <a:t>右键点击聊天好友头像，在菜单中选择设置</a:t>
            </a:r>
            <a:r>
              <a:rPr lang="en-US" altLang="zh-CN" sz="2400" dirty="0">
                <a:solidFill>
                  <a:schemeClr val="bg1">
                    <a:lumMod val="95000"/>
                  </a:schemeClr>
                </a:solidFill>
              </a:rPr>
              <a:t>/</a:t>
            </a:r>
            <a:r>
              <a:rPr lang="zh-CN" altLang="zh-CN" sz="2400" dirty="0">
                <a:solidFill>
                  <a:schemeClr val="bg1">
                    <a:lumMod val="95000"/>
                  </a:schemeClr>
                </a:solidFill>
              </a:rPr>
              <a:t>修改好友备注，在弹出窗口输入备注信息完成设置。备注信息可对好友进行分组，如意向客户和潜在客户作区分。</a:t>
            </a:r>
          </a:p>
        </p:txBody>
      </p:sp>
      <p:pic>
        <p:nvPicPr>
          <p:cNvPr id="8" name="Picture 2" descr="C:\Users\Administrator\Desktop\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6158" y="5919555"/>
            <a:ext cx="977842" cy="93359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5483" y="1506076"/>
            <a:ext cx="5474949"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260" y="1506076"/>
            <a:ext cx="4170445"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9928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solidFill>
                  <a:schemeClr val="bg1">
                    <a:lumMod val="95000"/>
                  </a:schemeClr>
                </a:solidFill>
              </a:rPr>
              <a:t>设置</a:t>
            </a:r>
            <a:r>
              <a:rPr lang="zh-CN" altLang="en-US" b="1" dirty="0" smtClean="0">
                <a:solidFill>
                  <a:schemeClr val="bg1">
                    <a:lumMod val="95000"/>
                  </a:schemeClr>
                </a:solidFill>
              </a:rPr>
              <a:t>标签</a:t>
            </a:r>
            <a:endParaRPr lang="zh-CN" altLang="en-US" b="1" dirty="0">
              <a:solidFill>
                <a:schemeClr val="bg1">
                  <a:lumMod val="95000"/>
                </a:schemeClr>
              </a:solidFill>
            </a:endParaRPr>
          </a:p>
        </p:txBody>
      </p:sp>
      <p:sp>
        <p:nvSpPr>
          <p:cNvPr id="6" name="矩形 5"/>
          <p:cNvSpPr/>
          <p:nvPr/>
        </p:nvSpPr>
        <p:spPr>
          <a:xfrm>
            <a:off x="611559" y="4906034"/>
            <a:ext cx="7848873" cy="1200329"/>
          </a:xfrm>
          <a:prstGeom prst="rect">
            <a:avLst/>
          </a:prstGeom>
        </p:spPr>
        <p:txBody>
          <a:bodyPr wrap="square">
            <a:spAutoFit/>
          </a:bodyPr>
          <a:lstStyle/>
          <a:p>
            <a:r>
              <a:rPr lang="zh-CN" altLang="en-US" sz="2400" dirty="0" smtClean="0">
                <a:solidFill>
                  <a:schemeClr val="bg1">
                    <a:lumMod val="95000"/>
                  </a:schemeClr>
                </a:solidFill>
              </a:rPr>
              <a:t>右键点击好友头像，选择“设置标签”，输入标签内容，点击“添加标签”，完成添加。标签显示在好友的详细信息中。</a:t>
            </a:r>
            <a:endParaRPr lang="zh-CN" altLang="zh-CN" sz="2400" dirty="0">
              <a:solidFill>
                <a:schemeClr val="bg1">
                  <a:lumMod val="95000"/>
                </a:schemeClr>
              </a:solidFill>
            </a:endParaRPr>
          </a:p>
        </p:txBody>
      </p:sp>
      <p:pic>
        <p:nvPicPr>
          <p:cNvPr id="7" name="图片 6"/>
          <p:cNvPicPr/>
          <p:nvPr/>
        </p:nvPicPr>
        <p:blipFill>
          <a:blip r:embed="rId2"/>
          <a:stretch>
            <a:fillRect/>
          </a:stretch>
        </p:blipFill>
        <p:spPr>
          <a:xfrm>
            <a:off x="215919" y="1513020"/>
            <a:ext cx="5242167" cy="3393014"/>
          </a:xfrm>
          <a:prstGeom prst="rect">
            <a:avLst/>
          </a:prstGeom>
        </p:spPr>
      </p:pic>
      <p:pic>
        <p:nvPicPr>
          <p:cNvPr id="9" name="图片 8"/>
          <p:cNvPicPr/>
          <p:nvPr/>
        </p:nvPicPr>
        <p:blipFill rotWithShape="1">
          <a:blip r:embed="rId3"/>
          <a:srcRect b="52982"/>
          <a:stretch/>
        </p:blipFill>
        <p:spPr>
          <a:xfrm>
            <a:off x="5458086" y="1513020"/>
            <a:ext cx="3435550" cy="1300797"/>
          </a:xfrm>
          <a:prstGeom prst="rect">
            <a:avLst/>
          </a:prstGeom>
        </p:spPr>
      </p:pic>
      <p:pic>
        <p:nvPicPr>
          <p:cNvPr id="10" name="图片 9"/>
          <p:cNvPicPr/>
          <p:nvPr/>
        </p:nvPicPr>
        <p:blipFill rotWithShape="1">
          <a:blip r:embed="rId4"/>
          <a:srcRect t="44916"/>
          <a:stretch/>
        </p:blipFill>
        <p:spPr>
          <a:xfrm>
            <a:off x="5462323" y="2813817"/>
            <a:ext cx="3431312" cy="2092217"/>
          </a:xfrm>
          <a:prstGeom prst="rect">
            <a:avLst/>
          </a:prstGeom>
        </p:spPr>
      </p:pic>
      <p:pic>
        <p:nvPicPr>
          <p:cNvPr id="11" name="Picture 2" descr="C:\Users\Administrator\Desktop\米云客服标志2.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19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par>
                                <p:cTn id="11" presetID="16" presetClass="entr" presetSubtype="21"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par>
                                <p:cTn id="14" presetID="16" presetClass="entr" presetSubtype="21"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查看好友详细</a:t>
            </a:r>
            <a:r>
              <a:rPr lang="zh-CN" altLang="zh-CN" b="1" dirty="0" smtClean="0">
                <a:solidFill>
                  <a:schemeClr val="bg1">
                    <a:lumMod val="95000"/>
                  </a:schemeClr>
                </a:solidFill>
              </a:rPr>
              <a:t>信息</a:t>
            </a:r>
            <a:endParaRPr lang="zh-CN" altLang="en-US" b="1" dirty="0">
              <a:solidFill>
                <a:schemeClr val="bg1">
                  <a:lumMod val="95000"/>
                </a:schemeClr>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556791"/>
            <a:ext cx="4034483" cy="27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971599" y="4869160"/>
            <a:ext cx="7111248" cy="830997"/>
          </a:xfrm>
          <a:prstGeom prst="rect">
            <a:avLst/>
          </a:prstGeom>
        </p:spPr>
        <p:txBody>
          <a:bodyPr wrap="square">
            <a:spAutoFit/>
          </a:bodyPr>
          <a:lstStyle/>
          <a:p>
            <a:r>
              <a:rPr lang="zh-CN" altLang="zh-CN" sz="2400" dirty="0">
                <a:solidFill>
                  <a:schemeClr val="bg1">
                    <a:lumMod val="95000"/>
                  </a:schemeClr>
                </a:solidFill>
              </a:rPr>
              <a:t>左键点击聊天好友头像，在右上角菜单栏点击详细资料即可查看好友详细信息。</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5270" y="1546211"/>
            <a:ext cx="2924466" cy="27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005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bg1"/>
                </a:solidFill>
              </a:rPr>
              <a:t>设置好友分类</a:t>
            </a:r>
            <a:endParaRPr lang="zh-CN" altLang="en-US" dirty="0">
              <a:solidFill>
                <a:schemeClr val="bg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38127"/>
            <a:ext cx="3685762"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5314" y="1838127"/>
            <a:ext cx="4324571"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1061931" y="5256252"/>
            <a:ext cx="7036261" cy="707886"/>
          </a:xfrm>
          <a:prstGeom prst="rect">
            <a:avLst/>
          </a:prstGeom>
        </p:spPr>
        <p:txBody>
          <a:bodyPr wrap="squar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右键点击好友头像，选择“设置分类”，点击弹出对话框中下拉菜单，选择对应分类，点击“确定”，完成好友分类</a:t>
            </a:r>
            <a:endParaRPr lang="zh-CN" altLang="zh-CN" sz="2000" dirty="0" smtClean="0">
              <a:solidFill>
                <a:schemeClr val="bg1"/>
              </a:solidFill>
              <a:latin typeface="微软雅黑" panose="020B0503020204020204" pitchFamily="34" charset="-122"/>
              <a:ea typeface="微软雅黑" panose="020B0503020204020204" pitchFamily="34" charset="-122"/>
            </a:endParaRPr>
          </a:p>
        </p:txBody>
      </p:sp>
      <p:pic>
        <p:nvPicPr>
          <p:cNvPr id="7"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58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arn(inVertical)">
                                      <p:cBhvr>
                                        <p:cTn id="10" dur="500"/>
                                        <p:tgtEl>
                                          <p:spTgt spid="1026"/>
                                        </p:tgtEl>
                                      </p:cBhvr>
                                    </p:animEffect>
                                  </p:childTnLst>
                                </p:cTn>
                              </p:par>
                              <p:par>
                                <p:cTn id="11" presetID="16" presetClass="entr" presetSubtype="21"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barn(inVertical)">
                                      <p:cBhvr>
                                        <p:cTn id="1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bg1"/>
                </a:solidFill>
              </a:rPr>
              <a:t>好友分类显示</a:t>
            </a:r>
            <a:endParaRPr lang="zh-CN" altLang="en-US" dirty="0">
              <a:solidFill>
                <a:schemeClr val="bg1"/>
              </a:solidFill>
            </a:endParaRPr>
          </a:p>
        </p:txBody>
      </p:sp>
      <p:sp>
        <p:nvSpPr>
          <p:cNvPr id="7" name="矩形 6"/>
          <p:cNvSpPr/>
          <p:nvPr/>
        </p:nvSpPr>
        <p:spPr>
          <a:xfrm>
            <a:off x="1061931" y="5256252"/>
            <a:ext cx="7036261" cy="707886"/>
          </a:xfrm>
          <a:prstGeom prst="rect">
            <a:avLst/>
          </a:prstGeom>
        </p:spPr>
        <p:txBody>
          <a:bodyPr wrap="squar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好友分类可显示在好友的详细信息中，也可显示在对应微信账号的通讯录中，可折叠查看，方便对应查找。</a:t>
            </a:r>
            <a:endParaRPr lang="zh-CN" altLang="zh-CN" sz="2000" dirty="0" smtClean="0">
              <a:solidFill>
                <a:schemeClr val="bg1"/>
              </a:solidFill>
              <a:latin typeface="微软雅黑" panose="020B0503020204020204" pitchFamily="34" charset="-122"/>
              <a:ea typeface="微软雅黑" panose="020B0503020204020204" pitchFamily="34" charset="-122"/>
            </a:endParaRPr>
          </a:p>
        </p:txBody>
      </p:sp>
      <p:pic>
        <p:nvPicPr>
          <p:cNvPr id="8" name="Picture 2" descr="C:\Users\Administrator\Desktop\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6158" y="5919555"/>
            <a:ext cx="977842" cy="93359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3031" y="1314634"/>
            <a:ext cx="4227401" cy="376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813" y="1315925"/>
            <a:ext cx="3589770" cy="376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493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barn(inVertical)">
                                      <p:cBhvr>
                                        <p:cTn id="11" dur="500"/>
                                        <p:tgtEl>
                                          <p:spTgt spid="1026"/>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barn(inVertical)">
                                      <p:cBhvr>
                                        <p:cTn id="15"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聊天记录查询</a:t>
            </a:r>
            <a:endParaRPr lang="zh-CN" altLang="en-US" b="1" dirty="0">
              <a:solidFill>
                <a:schemeClr val="bg1">
                  <a:lumMod val="95000"/>
                </a:schemeClr>
              </a:solidFill>
            </a:endParaRPr>
          </a:p>
        </p:txBody>
      </p:sp>
      <p:sp>
        <p:nvSpPr>
          <p:cNvPr id="4" name="矩形 3"/>
          <p:cNvSpPr/>
          <p:nvPr/>
        </p:nvSpPr>
        <p:spPr>
          <a:xfrm>
            <a:off x="725860" y="4509120"/>
            <a:ext cx="7761312" cy="1200329"/>
          </a:xfrm>
          <a:prstGeom prst="rect">
            <a:avLst/>
          </a:prstGeom>
        </p:spPr>
        <p:txBody>
          <a:bodyPr wrap="square">
            <a:spAutoFit/>
          </a:bodyPr>
          <a:lstStyle/>
          <a:p>
            <a:r>
              <a:rPr lang="zh-CN" altLang="zh-CN" sz="2400" dirty="0" smtClean="0">
                <a:solidFill>
                  <a:schemeClr val="bg1">
                    <a:lumMod val="95000"/>
                  </a:schemeClr>
                </a:solidFill>
              </a:rPr>
              <a:t>聊天记录</a:t>
            </a:r>
            <a:r>
              <a:rPr lang="zh-CN" altLang="en-US" sz="2400" dirty="0" smtClean="0">
                <a:solidFill>
                  <a:schemeClr val="bg1">
                    <a:lumMod val="95000"/>
                  </a:schemeClr>
                </a:solidFill>
              </a:rPr>
              <a:t>实时</a:t>
            </a:r>
            <a:r>
              <a:rPr lang="zh-CN" altLang="zh-CN" sz="2400" dirty="0" smtClean="0">
                <a:solidFill>
                  <a:schemeClr val="bg1">
                    <a:lumMod val="95000"/>
                  </a:schemeClr>
                </a:solidFill>
              </a:rPr>
              <a:t>查询</a:t>
            </a:r>
            <a:endParaRPr lang="en-US" altLang="zh-CN" sz="2400" dirty="0" smtClean="0">
              <a:solidFill>
                <a:schemeClr val="bg1">
                  <a:lumMod val="95000"/>
                </a:schemeClr>
              </a:solidFill>
            </a:endParaRPr>
          </a:p>
          <a:p>
            <a:r>
              <a:rPr lang="zh-CN" altLang="en-US" sz="2400" dirty="0" smtClean="0">
                <a:solidFill>
                  <a:schemeClr val="bg1">
                    <a:lumMod val="95000"/>
                  </a:schemeClr>
                </a:solidFill>
              </a:rPr>
              <a:t>聊天窗口右下角点击“消息记录”按钮，即可查询与该好友的聊天记录。</a:t>
            </a:r>
            <a:endParaRPr lang="zh-CN" altLang="zh-CN" sz="2400" dirty="0">
              <a:solidFill>
                <a:schemeClr val="bg1">
                  <a:lumMod val="95000"/>
                </a:schemeClr>
              </a:solidFill>
            </a:endParaRPr>
          </a:p>
        </p:txBody>
      </p:sp>
      <p:pic>
        <p:nvPicPr>
          <p:cNvPr id="8" name="Picture 2" descr="C:\Users\Administrator\Desktop\QQ图片2016032414111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509923"/>
            <a:ext cx="438669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Administrator\Desktop\QQ图片2016032414111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95" y="776649"/>
            <a:ext cx="8225043" cy="540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662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聊天记录查询</a:t>
            </a:r>
            <a:endParaRPr lang="zh-CN" altLang="en-US" b="1" dirty="0">
              <a:solidFill>
                <a:schemeClr val="bg1">
                  <a:lumMod val="95000"/>
                </a:schemeClr>
              </a:solidFill>
            </a:endParaRPr>
          </a:p>
        </p:txBody>
      </p:sp>
      <p:sp>
        <p:nvSpPr>
          <p:cNvPr id="4" name="矩形 3"/>
          <p:cNvSpPr/>
          <p:nvPr/>
        </p:nvSpPr>
        <p:spPr>
          <a:xfrm>
            <a:off x="725860" y="4725144"/>
            <a:ext cx="7761312" cy="1200329"/>
          </a:xfrm>
          <a:prstGeom prst="rect">
            <a:avLst/>
          </a:prstGeom>
        </p:spPr>
        <p:txBody>
          <a:bodyPr wrap="square">
            <a:spAutoFit/>
          </a:bodyPr>
          <a:lstStyle/>
          <a:p>
            <a:r>
              <a:rPr lang="zh-CN" altLang="en-US" sz="2400" dirty="0" smtClean="0">
                <a:solidFill>
                  <a:schemeClr val="bg1">
                    <a:lumMod val="95000"/>
                  </a:schemeClr>
                </a:solidFill>
              </a:rPr>
              <a:t>按好友分类和接待客服查询</a:t>
            </a:r>
            <a:endParaRPr lang="en-US" altLang="zh-CN" sz="2400" dirty="0" smtClean="0">
              <a:solidFill>
                <a:schemeClr val="bg1">
                  <a:lumMod val="95000"/>
                </a:schemeClr>
              </a:solidFill>
            </a:endParaRPr>
          </a:p>
          <a:p>
            <a:r>
              <a:rPr lang="zh-CN" altLang="en-US" sz="2400" dirty="0" smtClean="0">
                <a:solidFill>
                  <a:schemeClr val="bg1">
                    <a:lumMod val="95000"/>
                  </a:schemeClr>
                </a:solidFill>
              </a:rPr>
              <a:t>选择好友分类和接待客服名称，即可查询对应分组的好友聊天记录。</a:t>
            </a:r>
            <a:endParaRPr lang="zh-CN" altLang="zh-CN" sz="2400" dirty="0">
              <a:solidFill>
                <a:schemeClr val="bg1">
                  <a:lumMod val="9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966" y="1700808"/>
            <a:ext cx="8373023"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C:\Users\Administrator\Desktop\未标题-1.jpg"/>
          <p:cNvPicPr>
            <a:picLocks noChangeAspect="1" noChangeArrowheads="1"/>
          </p:cNvPicPr>
          <p:nvPr/>
        </p:nvPicPr>
        <p:blipFill rotWithShape="1">
          <a:blip r:embed="rId3">
            <a:extLst>
              <a:ext uri="{28A0092B-C50C-407E-A947-70E740481C1C}">
                <a14:useLocalDpi xmlns:a14="http://schemas.microsoft.com/office/drawing/2010/main" val="0"/>
              </a:ext>
            </a:extLst>
          </a:blip>
          <a:srcRect l="-265" t="5709" r="265" b="19274"/>
          <a:stretch/>
        </p:blipFill>
        <p:spPr bwMode="auto">
          <a:xfrm>
            <a:off x="207208" y="188640"/>
            <a:ext cx="8613264" cy="64614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85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barn(inVertical)">
                                      <p:cBhvr>
                                        <p:cTn id="10" dur="5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9"/>
                                        </p:tgtEl>
                                        <p:attrNameLst>
                                          <p:attrName>style.visibility</p:attrName>
                                        </p:attrNameLst>
                                      </p:cBhvr>
                                      <p:to>
                                        <p:strVal val="visible"/>
                                      </p:to>
                                    </p:set>
                                    <p:animEffect transition="in" filter="fade">
                                      <p:cBhvr>
                                        <p:cTn id="15" dur="500"/>
                                        <p:tgtEl>
                                          <p:spTgt spid="102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029"/>
                                        </p:tgtEl>
                                      </p:cBhvr>
                                    </p:animEffect>
                                    <p:set>
                                      <p:cBhvr>
                                        <p:cTn id="20" dur="1" fill="hold">
                                          <p:stCondLst>
                                            <p:cond delay="499"/>
                                          </p:stCondLst>
                                        </p:cTn>
                                        <p:tgtEl>
                                          <p:spTgt spid="10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聊天记录查询</a:t>
            </a:r>
            <a:endParaRPr lang="zh-CN" altLang="en-US" b="1" dirty="0">
              <a:solidFill>
                <a:schemeClr val="bg1">
                  <a:lumMod val="95000"/>
                </a:schemeClr>
              </a:solidFill>
            </a:endParaRP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571650"/>
            <a:ext cx="506730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725860" y="4509120"/>
            <a:ext cx="7761312" cy="1200329"/>
          </a:xfrm>
          <a:prstGeom prst="rect">
            <a:avLst/>
          </a:prstGeom>
        </p:spPr>
        <p:txBody>
          <a:bodyPr wrap="square">
            <a:spAutoFit/>
          </a:bodyPr>
          <a:lstStyle/>
          <a:p>
            <a:r>
              <a:rPr lang="zh-CN" altLang="en-US" sz="2400" dirty="0">
                <a:solidFill>
                  <a:schemeClr val="bg1">
                    <a:lumMod val="95000"/>
                  </a:schemeClr>
                </a:solidFill>
              </a:rPr>
              <a:t>时间段</a:t>
            </a:r>
            <a:r>
              <a:rPr lang="zh-CN" altLang="zh-CN" sz="2400" dirty="0" smtClean="0">
                <a:solidFill>
                  <a:schemeClr val="bg1">
                    <a:lumMod val="95000"/>
                  </a:schemeClr>
                </a:solidFill>
              </a:rPr>
              <a:t>聊天</a:t>
            </a:r>
            <a:r>
              <a:rPr lang="zh-CN" altLang="zh-CN" sz="2400" dirty="0">
                <a:solidFill>
                  <a:schemeClr val="bg1">
                    <a:lumMod val="95000"/>
                  </a:schemeClr>
                </a:solidFill>
              </a:rPr>
              <a:t>记录</a:t>
            </a:r>
            <a:r>
              <a:rPr lang="zh-CN" altLang="zh-CN" sz="2400" dirty="0" smtClean="0">
                <a:solidFill>
                  <a:schemeClr val="bg1">
                    <a:lumMod val="95000"/>
                  </a:schemeClr>
                </a:solidFill>
              </a:rPr>
              <a:t>查询</a:t>
            </a:r>
            <a:endParaRPr lang="en-US" altLang="zh-CN" sz="2400" dirty="0" smtClean="0">
              <a:solidFill>
                <a:schemeClr val="bg1">
                  <a:lumMod val="95000"/>
                </a:schemeClr>
              </a:solidFill>
            </a:endParaRPr>
          </a:p>
          <a:p>
            <a:r>
              <a:rPr lang="zh-CN" altLang="zh-CN" sz="2400" dirty="0" smtClean="0">
                <a:solidFill>
                  <a:schemeClr val="bg1">
                    <a:lumMod val="95000"/>
                  </a:schemeClr>
                </a:solidFill>
              </a:rPr>
              <a:t>点击</a:t>
            </a:r>
            <a:r>
              <a:rPr lang="zh-CN" altLang="zh-CN" sz="2400" dirty="0">
                <a:solidFill>
                  <a:schemeClr val="bg1">
                    <a:lumMod val="95000"/>
                  </a:schemeClr>
                </a:solidFill>
              </a:rPr>
              <a:t>右上角消息管理，弹出消息管理窗口，自定义查询时间区间，点击“刷新”按钮完成所有消息记录查询。</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860" y="1571650"/>
            <a:ext cx="30861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42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500"/>
                                        <p:tgtEl>
                                          <p:spTgt spid="819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fade">
                                      <p:cBhvr>
                                        <p:cTn id="11" dur="500"/>
                                        <p:tgtEl>
                                          <p:spTgt spid="819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197768"/>
            <a:ext cx="8229600" cy="1143000"/>
          </a:xfrm>
        </p:spPr>
        <p:txBody>
          <a:bodyPr>
            <a:normAutofit/>
          </a:bodyPr>
          <a:lstStyle/>
          <a:p>
            <a:r>
              <a:rPr lang="zh-CN" altLang="en-US" b="1" dirty="0" smtClean="0">
                <a:solidFill>
                  <a:schemeClr val="bg1">
                    <a:lumMod val="95000"/>
                  </a:schemeClr>
                </a:solidFill>
              </a:rPr>
              <a:t>群发助手</a:t>
            </a:r>
            <a:endParaRPr lang="zh-CN" altLang="en-US" b="1" dirty="0">
              <a:solidFill>
                <a:schemeClr val="bg1">
                  <a:lumMod val="95000"/>
                </a:schemeClr>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976" y="1268760"/>
            <a:ext cx="4320480" cy="807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598598" y="5556360"/>
            <a:ext cx="5827236" cy="400110"/>
          </a:xfrm>
          <a:prstGeom prst="rect">
            <a:avLst/>
          </a:prstGeom>
          <a:noFill/>
        </p:spPr>
        <p:txBody>
          <a:bodyPr wrap="none" rtlCol="0">
            <a:spAutoFit/>
          </a:bodyPr>
          <a:lstStyle/>
          <a:p>
            <a:r>
              <a:rPr lang="zh-CN" altLang="en-US" sz="2000" dirty="0" smtClean="0">
                <a:solidFill>
                  <a:schemeClr val="bg1"/>
                </a:solidFill>
                <a:latin typeface="微软雅黑" pitchFamily="34" charset="-122"/>
                <a:ea typeface="微软雅黑" pitchFamily="34" charset="-122"/>
              </a:rPr>
              <a:t>点击右上角“群发助手”，弹出“群发助手”页。</a:t>
            </a:r>
            <a:endParaRPr lang="zh-CN" altLang="en-US" sz="2000" dirty="0">
              <a:solidFill>
                <a:schemeClr val="bg1"/>
              </a:solidFill>
              <a:latin typeface="微软雅黑" pitchFamily="34" charset="-122"/>
              <a:ea typeface="微软雅黑" pitchFamily="34" charset="-122"/>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076194"/>
            <a:ext cx="8964488" cy="340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91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Vertical)">
                                      <p:cBhvr>
                                        <p:cTn id="7" dur="500"/>
                                        <p:tgtEl>
                                          <p:spTgt spid="61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197768"/>
            <a:ext cx="8229600" cy="1143000"/>
          </a:xfrm>
        </p:spPr>
        <p:txBody>
          <a:bodyPr>
            <a:normAutofit/>
          </a:bodyPr>
          <a:lstStyle/>
          <a:p>
            <a:r>
              <a:rPr lang="zh-CN" altLang="en-US" b="1" dirty="0" smtClean="0">
                <a:solidFill>
                  <a:schemeClr val="bg1">
                    <a:lumMod val="95000"/>
                  </a:schemeClr>
                </a:solidFill>
              </a:rPr>
              <a:t>群发助手</a:t>
            </a:r>
            <a:endParaRPr lang="zh-CN" altLang="en-US" b="1" dirty="0">
              <a:solidFill>
                <a:schemeClr val="bg1">
                  <a:lumMod val="95000"/>
                </a:schemeClr>
              </a:solidFill>
            </a:endParaRPr>
          </a:p>
        </p:txBody>
      </p:sp>
      <p:sp>
        <p:nvSpPr>
          <p:cNvPr id="5" name="TextBox 4"/>
          <p:cNvSpPr txBox="1"/>
          <p:nvPr/>
        </p:nvSpPr>
        <p:spPr>
          <a:xfrm>
            <a:off x="109072" y="4861609"/>
            <a:ext cx="2163335" cy="1015663"/>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①：新建群发</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点击后可新建群发消息</a:t>
            </a:r>
            <a:endParaRPr lang="en-US" altLang="zh-CN" sz="2000" dirty="0" smtClean="0">
              <a:solidFill>
                <a:schemeClr val="bg1"/>
              </a:solidFill>
              <a:latin typeface="微软雅黑" pitchFamily="34" charset="-122"/>
              <a:ea typeface="微软雅黑" pitchFamily="34" charset="-122"/>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8" y="1196752"/>
            <a:ext cx="8964488" cy="340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249293" y="4755138"/>
            <a:ext cx="2250699" cy="1631216"/>
          </a:xfrm>
          <a:prstGeom prst="rect">
            <a:avLst/>
          </a:prstGeom>
          <a:noFill/>
        </p:spPr>
        <p:txBody>
          <a:bodyPr wrap="square" rtlCol="0">
            <a:spAutoFit/>
          </a:bodyPr>
          <a:lstStyle/>
          <a:p>
            <a:r>
              <a:rPr lang="zh-CN" altLang="en-US" sz="2000" dirty="0">
                <a:solidFill>
                  <a:schemeClr val="bg1"/>
                </a:solidFill>
                <a:latin typeface="微软雅黑" pitchFamily="34" charset="-122"/>
                <a:ea typeface="微软雅黑" pitchFamily="34" charset="-122"/>
              </a:rPr>
              <a:t>②</a:t>
            </a:r>
            <a:r>
              <a:rPr lang="zh-CN" altLang="en-US" sz="2000" dirty="0" smtClean="0">
                <a:solidFill>
                  <a:schemeClr val="bg1"/>
                </a:solidFill>
                <a:latin typeface="微软雅黑" pitchFamily="34" charset="-122"/>
                <a:ea typeface="微软雅黑" pitchFamily="34" charset="-122"/>
              </a:rPr>
              <a:t>：群发历史列表</a:t>
            </a:r>
            <a:endParaRPr lang="en-US" altLang="zh-CN" sz="2000" dirty="0" smtClean="0">
              <a:solidFill>
                <a:schemeClr val="bg1"/>
              </a:solidFill>
              <a:latin typeface="微软雅黑" pitchFamily="34" charset="-122"/>
              <a:ea typeface="微软雅黑" pitchFamily="34" charset="-122"/>
            </a:endParaRPr>
          </a:p>
          <a:p>
            <a:pPr algn="ctr"/>
            <a:r>
              <a:rPr lang="zh-CN" altLang="en-US" sz="2000" dirty="0" smtClean="0">
                <a:solidFill>
                  <a:schemeClr val="bg1"/>
                </a:solidFill>
                <a:latin typeface="微软雅黑" pitchFamily="34" charset="-122"/>
                <a:ea typeface="微软雅黑" pitchFamily="34" charset="-122"/>
              </a:rPr>
              <a:t>逐条显示群发历史，包括群发时间、客服名称、微信号、收件人</a:t>
            </a:r>
            <a:endParaRPr lang="en-US" altLang="zh-CN" sz="2000" dirty="0" smtClean="0">
              <a:solidFill>
                <a:schemeClr val="bg1"/>
              </a:solidFill>
              <a:latin typeface="微软雅黑" pitchFamily="34" charset="-122"/>
              <a:ea typeface="微软雅黑" pitchFamily="34" charset="-122"/>
            </a:endParaRPr>
          </a:p>
        </p:txBody>
      </p:sp>
      <p:sp>
        <p:nvSpPr>
          <p:cNvPr id="9" name="TextBox 8"/>
          <p:cNvSpPr txBox="1"/>
          <p:nvPr/>
        </p:nvSpPr>
        <p:spPr>
          <a:xfrm>
            <a:off x="4734468" y="4762777"/>
            <a:ext cx="2070483" cy="1015663"/>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③：详细收件人显示所选群发项目的收件人</a:t>
            </a:r>
            <a:endParaRPr lang="en-US" altLang="zh-CN" sz="2000" dirty="0" smtClean="0">
              <a:solidFill>
                <a:schemeClr val="bg1"/>
              </a:solidFill>
              <a:latin typeface="微软雅黑" pitchFamily="34" charset="-122"/>
              <a:ea typeface="微软雅黑" pitchFamily="34" charset="-122"/>
            </a:endParaRPr>
          </a:p>
        </p:txBody>
      </p:sp>
      <p:sp>
        <p:nvSpPr>
          <p:cNvPr id="10" name="TextBox 9"/>
          <p:cNvSpPr txBox="1"/>
          <p:nvPr/>
        </p:nvSpPr>
        <p:spPr>
          <a:xfrm>
            <a:off x="6804248" y="4725144"/>
            <a:ext cx="2070483" cy="1015663"/>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④：消息内容</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显示所选群发项目的消息内容</a:t>
            </a:r>
            <a:endParaRPr lang="en-US" altLang="zh-CN" sz="2000" dirty="0" smtClean="0">
              <a:solidFill>
                <a:schemeClr val="bg1"/>
              </a:solidFill>
              <a:latin typeface="微软雅黑" pitchFamily="34" charset="-122"/>
              <a:ea typeface="微软雅黑" pitchFamily="34" charset="-122"/>
            </a:endParaRPr>
          </a:p>
        </p:txBody>
      </p:sp>
      <p:pic>
        <p:nvPicPr>
          <p:cNvPr id="11"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11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barn(inVertical)">
                                      <p:cBhvr>
                                        <p:cTn id="11" dur="500"/>
                                        <p:tgtEl>
                                          <p:spTgt spid="717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bg1">
                    <a:lumMod val="95000"/>
                  </a:schemeClr>
                </a:solidFill>
              </a:rPr>
              <a:t>产品介绍</a:t>
            </a:r>
            <a:endParaRPr lang="zh-CN" altLang="en-US" b="1" dirty="0">
              <a:solidFill>
                <a:schemeClr val="bg1">
                  <a:lumMod val="95000"/>
                </a:schemeClr>
              </a:solidFill>
            </a:endParaRPr>
          </a:p>
        </p:txBody>
      </p:sp>
      <p:sp>
        <p:nvSpPr>
          <p:cNvPr id="3" name="内容占位符 2"/>
          <p:cNvSpPr>
            <a:spLocks noGrp="1"/>
          </p:cNvSpPr>
          <p:nvPr>
            <p:ph idx="1"/>
          </p:nvPr>
        </p:nvSpPr>
        <p:spPr/>
        <p:txBody>
          <a:bodyPr>
            <a:normAutofit fontScale="77500" lnSpcReduction="20000"/>
          </a:bodyPr>
          <a:lstStyle/>
          <a:p>
            <a:pPr>
              <a:spcBef>
                <a:spcPct val="0"/>
              </a:spcBef>
              <a:buNone/>
            </a:pPr>
            <a:r>
              <a:rPr lang="en-US" altLang="zh-CN" dirty="0" smtClean="0">
                <a:solidFill>
                  <a:schemeClr val="bg1"/>
                </a:solidFill>
                <a:latin typeface="宋体" panose="02010600030101010101" pitchFamily="2" charset="-122"/>
                <a:ea typeface="宋体" panose="02010600030101010101" pitchFamily="2" charset="-122"/>
              </a:rPr>
              <a:t>  </a:t>
            </a:r>
            <a:r>
              <a:rPr lang="zh-CN" altLang="zh-CN" dirty="0" smtClean="0">
                <a:solidFill>
                  <a:schemeClr val="bg1"/>
                </a:solidFill>
                <a:latin typeface="宋体" panose="02010600030101010101" pitchFamily="2" charset="-122"/>
                <a:ea typeface="宋体" panose="02010600030101010101" pitchFamily="2" charset="-122"/>
              </a:rPr>
              <a:t>为</a:t>
            </a:r>
            <a:r>
              <a:rPr lang="zh-CN" altLang="zh-CN" dirty="0">
                <a:solidFill>
                  <a:schemeClr val="bg1"/>
                </a:solidFill>
                <a:latin typeface="宋体" panose="02010600030101010101" pitchFamily="2" charset="-122"/>
                <a:ea typeface="宋体" panose="02010600030101010101" pitchFamily="2" charset="-122"/>
              </a:rPr>
              <a:t>拥有多个微信账号的客服人员使用微信聊天时提供更方便更快捷更安全的服务。基于微信网页版通讯底层协议开发，界面与网页版基本一致，简洁</a:t>
            </a:r>
            <a:r>
              <a:rPr lang="zh-CN" altLang="zh-CN" dirty="0" smtClean="0">
                <a:solidFill>
                  <a:schemeClr val="bg1"/>
                </a:solidFill>
                <a:latin typeface="宋体" panose="02010600030101010101" pitchFamily="2" charset="-122"/>
                <a:ea typeface="宋体" panose="02010600030101010101" pitchFamily="2" charset="-122"/>
              </a:rPr>
              <a:t>方便</a:t>
            </a:r>
            <a:r>
              <a:rPr lang="zh-CN" altLang="en-US" dirty="0" smtClean="0">
                <a:solidFill>
                  <a:schemeClr val="bg1"/>
                </a:solidFill>
                <a:latin typeface="宋体" panose="02010600030101010101" pitchFamily="2" charset="-122"/>
                <a:ea typeface="宋体" panose="02010600030101010101" pitchFamily="2" charset="-122"/>
              </a:rPr>
              <a:t>。</a:t>
            </a:r>
            <a:r>
              <a:rPr lang="zh-CN" altLang="en-US" dirty="0" smtClean="0">
                <a:solidFill>
                  <a:schemeClr val="bg1"/>
                </a:solidFill>
              </a:rPr>
              <a:t>实现</a:t>
            </a:r>
            <a:r>
              <a:rPr lang="zh-CN" altLang="en-US" dirty="0">
                <a:solidFill>
                  <a:schemeClr val="bg1"/>
                </a:solidFill>
              </a:rPr>
              <a:t>多个微信号对话集成、好友分类管理、客服行为监管、客服报表自动生成等功能。</a:t>
            </a:r>
            <a:br>
              <a:rPr lang="zh-CN" altLang="en-US" dirty="0">
                <a:solidFill>
                  <a:schemeClr val="bg1"/>
                </a:solidFill>
              </a:rPr>
            </a:br>
            <a:r>
              <a:rPr lang="zh-CN" altLang="en-US" dirty="0">
                <a:solidFill>
                  <a:schemeClr val="bg1"/>
                </a:solidFill>
              </a:rPr>
              <a:t/>
            </a:r>
            <a:br>
              <a:rPr lang="zh-CN" altLang="en-US" dirty="0">
                <a:solidFill>
                  <a:schemeClr val="bg1"/>
                </a:solidFill>
              </a:rPr>
            </a:br>
            <a:r>
              <a:rPr lang="zh-CN" altLang="en-US" dirty="0">
                <a:solidFill>
                  <a:schemeClr val="bg1"/>
                </a:solidFill>
              </a:rPr>
              <a:t>有效提高微信营销的业绩、杜绝客服索取或者骗红包现象，规范客服话术标准防止存在辱骂客户的言行</a:t>
            </a:r>
            <a:r>
              <a:rPr lang="zh-CN" altLang="en-US" dirty="0" smtClean="0">
                <a:solidFill>
                  <a:schemeClr val="bg1"/>
                </a:solidFill>
              </a:rPr>
              <a:t>。</a:t>
            </a:r>
            <a:endParaRPr lang="en-US" altLang="zh-CN" dirty="0" smtClean="0">
              <a:solidFill>
                <a:schemeClr val="bg1"/>
              </a:solidFill>
            </a:endParaRPr>
          </a:p>
          <a:p>
            <a:pPr>
              <a:spcBef>
                <a:spcPct val="0"/>
              </a:spcBef>
              <a:buNone/>
            </a:pPr>
            <a:r>
              <a:rPr lang="zh-CN" altLang="en-US" dirty="0">
                <a:solidFill>
                  <a:schemeClr val="bg1"/>
                </a:solidFill>
              </a:rPr>
              <a:t/>
            </a:r>
            <a:br>
              <a:rPr lang="zh-CN" altLang="en-US" dirty="0">
                <a:solidFill>
                  <a:schemeClr val="bg1"/>
                </a:solidFill>
              </a:rPr>
            </a:br>
            <a:r>
              <a:rPr lang="zh-CN" altLang="en-US" dirty="0">
                <a:solidFill>
                  <a:schemeClr val="bg1"/>
                </a:solidFill>
              </a:rPr>
              <a:t>新媒体营销在于积累和规范，不要因为某个客服的不当言行导致品牌受损，而这一切米云客服都可以为你解决</a:t>
            </a:r>
            <a:r>
              <a:rPr lang="zh-CN" altLang="en-US" dirty="0" smtClean="0">
                <a:solidFill>
                  <a:schemeClr val="bg1"/>
                </a:solidFill>
              </a:rPr>
              <a:t>。</a:t>
            </a:r>
            <a:endParaRPr lang="en-US" altLang="zh-CN" dirty="0" smtClean="0">
              <a:solidFill>
                <a:schemeClr val="bg1"/>
              </a:solidFill>
            </a:endParaRPr>
          </a:p>
          <a:p>
            <a:pPr>
              <a:spcBef>
                <a:spcPct val="0"/>
              </a:spcBef>
              <a:buNone/>
            </a:pPr>
            <a:r>
              <a:rPr lang="en-US" altLang="zh-CN" dirty="0" smtClean="0">
                <a:solidFill>
                  <a:schemeClr val="bg1"/>
                </a:solidFill>
                <a:latin typeface="宋体" panose="02010600030101010101" pitchFamily="2" charset="-122"/>
                <a:ea typeface="宋体" panose="02010600030101010101" pitchFamily="2" charset="-122"/>
              </a:rPr>
              <a:t>	</a:t>
            </a:r>
          </a:p>
          <a:p>
            <a:pPr>
              <a:spcBef>
                <a:spcPct val="0"/>
              </a:spcBef>
              <a:buNone/>
            </a:pPr>
            <a:r>
              <a:rPr lang="en-US" altLang="zh-CN" dirty="0">
                <a:solidFill>
                  <a:schemeClr val="bg1"/>
                </a:solidFill>
                <a:latin typeface="宋体" panose="02010600030101010101" pitchFamily="2" charset="-122"/>
                <a:ea typeface="宋体" panose="02010600030101010101" pitchFamily="2" charset="-122"/>
              </a:rPr>
              <a:t>	</a:t>
            </a:r>
            <a:r>
              <a:rPr lang="zh-CN" altLang="zh-CN" dirty="0" smtClean="0">
                <a:solidFill>
                  <a:schemeClr val="bg1"/>
                </a:solidFill>
                <a:latin typeface="宋体" panose="02010600030101010101" pitchFamily="2" charset="-122"/>
                <a:ea typeface="宋体" panose="02010600030101010101" pitchFamily="2" charset="-122"/>
              </a:rPr>
              <a:t>使用</a:t>
            </a:r>
            <a:r>
              <a:rPr lang="zh-CN" altLang="zh-CN" dirty="0">
                <a:solidFill>
                  <a:schemeClr val="bg1"/>
                </a:solidFill>
                <a:latin typeface="宋体" panose="02010600030101010101" pitchFamily="2" charset="-122"/>
                <a:ea typeface="宋体" panose="02010600030101010101" pitchFamily="2" charset="-122"/>
              </a:rPr>
              <a:t>米云客服，让沟通更效率。</a:t>
            </a:r>
            <a:endParaRPr lang="en-US" altLang="zh-CN" dirty="0">
              <a:solidFill>
                <a:schemeClr val="bg1"/>
              </a:solidFill>
              <a:latin typeface="宋体" panose="02010600030101010101" pitchFamily="2" charset="-122"/>
              <a:ea typeface="宋体" panose="02010600030101010101" pitchFamily="2" charset="-122"/>
            </a:endParaRPr>
          </a:p>
          <a:p>
            <a:pPr>
              <a:spcBef>
                <a:spcPct val="0"/>
              </a:spcBef>
              <a:buNone/>
            </a:pPr>
            <a:endParaRPr lang="zh-CN" altLang="zh-CN" dirty="0">
              <a:solidFill>
                <a:schemeClr val="bg1"/>
              </a:solidFill>
              <a:latin typeface="宋体" panose="02010600030101010101" pitchFamily="2" charset="-122"/>
              <a:ea typeface="宋体" panose="02010600030101010101" pitchFamily="2" charset="-122"/>
            </a:endParaRPr>
          </a:p>
        </p:txBody>
      </p:sp>
      <p:pic>
        <p:nvPicPr>
          <p:cNvPr id="4098" name="Picture 2" descr="C:\Users\Administrator\Desktop\米云客服标志2.png"/>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62314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7900" y="1475662"/>
            <a:ext cx="2592287" cy="396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601" y="1475662"/>
            <a:ext cx="3152299" cy="396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标题 1"/>
          <p:cNvSpPr>
            <a:spLocks noGrp="1"/>
          </p:cNvSpPr>
          <p:nvPr>
            <p:ph type="title"/>
          </p:nvPr>
        </p:nvSpPr>
        <p:spPr>
          <a:xfrm>
            <a:off x="457200" y="197768"/>
            <a:ext cx="8229600" cy="1143000"/>
          </a:xfrm>
        </p:spPr>
        <p:txBody>
          <a:bodyPr>
            <a:normAutofit/>
          </a:bodyPr>
          <a:lstStyle/>
          <a:p>
            <a:r>
              <a:rPr lang="zh-CN" altLang="en-US" b="1" dirty="0" smtClean="0">
                <a:solidFill>
                  <a:schemeClr val="bg1">
                    <a:lumMod val="95000"/>
                  </a:schemeClr>
                </a:solidFill>
              </a:rPr>
              <a:t>群发助手</a:t>
            </a:r>
            <a:endParaRPr lang="zh-CN" altLang="en-US" b="1" dirty="0">
              <a:solidFill>
                <a:schemeClr val="bg1">
                  <a:lumMod val="95000"/>
                </a:schemeClr>
              </a:solidFill>
            </a:endParaRPr>
          </a:p>
        </p:txBody>
      </p:sp>
      <p:sp>
        <p:nvSpPr>
          <p:cNvPr id="4" name="TextBox 3"/>
          <p:cNvSpPr txBox="1"/>
          <p:nvPr/>
        </p:nvSpPr>
        <p:spPr>
          <a:xfrm>
            <a:off x="6164203" y="1475662"/>
            <a:ext cx="2584261" cy="1015663"/>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①：选择微信号</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点击下拉列表选择群发使用的微信号</a:t>
            </a:r>
            <a:endParaRPr lang="zh-CN" altLang="en-US" sz="2000" dirty="0">
              <a:solidFill>
                <a:schemeClr val="bg1"/>
              </a:solidFill>
              <a:latin typeface="微软雅黑" pitchFamily="34" charset="-122"/>
              <a:ea typeface="微软雅黑" pitchFamily="34" charset="-122"/>
            </a:endParaRPr>
          </a:p>
        </p:txBody>
      </p:sp>
      <p:sp>
        <p:nvSpPr>
          <p:cNvPr id="8" name="TextBox 7"/>
          <p:cNvSpPr txBox="1"/>
          <p:nvPr/>
        </p:nvSpPr>
        <p:spPr>
          <a:xfrm>
            <a:off x="6164203" y="2570128"/>
            <a:ext cx="2584261" cy="1938992"/>
          </a:xfrm>
          <a:prstGeom prst="rect">
            <a:avLst/>
          </a:prstGeom>
          <a:noFill/>
        </p:spPr>
        <p:txBody>
          <a:bodyPr wrap="square" rtlCol="0">
            <a:spAutoFit/>
          </a:bodyPr>
          <a:lstStyle/>
          <a:p>
            <a:r>
              <a:rPr lang="zh-CN" altLang="en-US" sz="2000" dirty="0">
                <a:solidFill>
                  <a:schemeClr val="bg1"/>
                </a:solidFill>
                <a:latin typeface="微软雅黑" pitchFamily="34" charset="-122"/>
                <a:ea typeface="微软雅黑" pitchFamily="34" charset="-122"/>
              </a:rPr>
              <a:t>②</a:t>
            </a:r>
            <a:r>
              <a:rPr lang="zh-CN" altLang="en-US" sz="2000" dirty="0" smtClean="0">
                <a:solidFill>
                  <a:schemeClr val="bg1"/>
                </a:solidFill>
                <a:latin typeface="微软雅黑" pitchFamily="34" charset="-122"/>
                <a:ea typeface="微软雅黑" pitchFamily="34" charset="-122"/>
              </a:rPr>
              <a:t>：选择收信人</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点击选择收信人，可以在好友列表中勾选收信人，也可右键点击分组列表选择该分组所有好友。</a:t>
            </a:r>
            <a:endParaRPr lang="zh-CN" altLang="en-US" sz="2000" dirty="0">
              <a:solidFill>
                <a:schemeClr val="bg1"/>
              </a:solidFill>
              <a:latin typeface="微软雅黑" pitchFamily="34" charset="-122"/>
              <a:ea typeface="微软雅黑" pitchFamily="34" charset="-122"/>
            </a:endParaRPr>
          </a:p>
        </p:txBody>
      </p:sp>
      <p:sp>
        <p:nvSpPr>
          <p:cNvPr id="5" name="TextBox 4"/>
          <p:cNvSpPr txBox="1"/>
          <p:nvPr/>
        </p:nvSpPr>
        <p:spPr>
          <a:xfrm>
            <a:off x="6164203" y="4501569"/>
            <a:ext cx="2584261" cy="1015663"/>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③：消息内容</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消息内容框中输入群发内容。</a:t>
            </a:r>
            <a:endParaRPr lang="en-US" altLang="zh-CN" sz="2000" dirty="0" smtClean="0">
              <a:solidFill>
                <a:schemeClr val="bg1"/>
              </a:solidFill>
              <a:latin typeface="微软雅黑" pitchFamily="34" charset="-122"/>
              <a:ea typeface="微软雅黑" pitchFamily="34" charset="-122"/>
            </a:endParaRPr>
          </a:p>
        </p:txBody>
      </p:sp>
      <p:sp>
        <p:nvSpPr>
          <p:cNvPr id="7" name="TextBox 6"/>
          <p:cNvSpPr txBox="1"/>
          <p:nvPr/>
        </p:nvSpPr>
        <p:spPr>
          <a:xfrm>
            <a:off x="2555776" y="5719500"/>
            <a:ext cx="3775393" cy="400110"/>
          </a:xfrm>
          <a:prstGeom prst="rect">
            <a:avLst/>
          </a:prstGeom>
          <a:noFill/>
        </p:spPr>
        <p:txBody>
          <a:bodyPr wrap="none" rtlCol="0">
            <a:spAutoFit/>
          </a:bodyPr>
          <a:lstStyle/>
          <a:p>
            <a:r>
              <a:rPr lang="zh-CN" altLang="en-US" sz="2000" dirty="0" smtClean="0">
                <a:solidFill>
                  <a:schemeClr val="bg1"/>
                </a:solidFill>
                <a:latin typeface="微软雅黑" pitchFamily="34" charset="-122"/>
                <a:ea typeface="微软雅黑" pitchFamily="34" charset="-122"/>
              </a:rPr>
              <a:t>完成①②③点击发送，完成群发</a:t>
            </a:r>
            <a:endParaRPr lang="zh-CN" altLang="en-US" sz="2000" dirty="0">
              <a:solidFill>
                <a:schemeClr val="bg1"/>
              </a:solidFill>
              <a:latin typeface="微软雅黑" pitchFamily="34" charset="-122"/>
              <a:ea typeface="微软雅黑" pitchFamily="34" charset="-122"/>
            </a:endParaRPr>
          </a:p>
        </p:txBody>
      </p:sp>
      <p:pic>
        <p:nvPicPr>
          <p:cNvPr id="10"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85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arn(inVertical)">
                                      <p:cBhvr>
                                        <p:cTn id="7" dur="500"/>
                                        <p:tgtEl>
                                          <p:spTgt spid="819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barn(inVertical)">
                                      <p:cBhvr>
                                        <p:cTn id="11" dur="500"/>
                                        <p:tgtEl>
                                          <p:spTgt spid="819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dirty="0" smtClean="0">
                <a:solidFill>
                  <a:schemeClr val="bg1">
                    <a:lumMod val="95000"/>
                  </a:schemeClr>
                </a:solidFill>
              </a:rPr>
              <a:t>客服统计分析</a:t>
            </a:r>
            <a:endParaRPr lang="zh-CN" altLang="en-US" b="1" dirty="0">
              <a:solidFill>
                <a:schemeClr val="bg1">
                  <a:lumMod val="95000"/>
                </a:schemeClr>
              </a:solidFill>
            </a:endParaRPr>
          </a:p>
        </p:txBody>
      </p:sp>
      <p:sp>
        <p:nvSpPr>
          <p:cNvPr id="5" name="矩形 4"/>
          <p:cNvSpPr/>
          <p:nvPr/>
        </p:nvSpPr>
        <p:spPr>
          <a:xfrm>
            <a:off x="810873" y="3501008"/>
            <a:ext cx="7239144" cy="2308324"/>
          </a:xfrm>
          <a:prstGeom prst="rect">
            <a:avLst/>
          </a:prstGeom>
        </p:spPr>
        <p:txBody>
          <a:bodyPr wrap="square">
            <a:spAutoFit/>
          </a:bodyPr>
          <a:lstStyle/>
          <a:p>
            <a:r>
              <a:rPr lang="zh-CN" altLang="en-US" sz="2400" dirty="0" smtClean="0">
                <a:solidFill>
                  <a:schemeClr val="bg1">
                    <a:lumMod val="95000"/>
                  </a:schemeClr>
                </a:solidFill>
              </a:rPr>
              <a:t>统计分析</a:t>
            </a:r>
            <a:endParaRPr lang="en-US" altLang="zh-CN" sz="2400" dirty="0" smtClean="0">
              <a:solidFill>
                <a:schemeClr val="bg1">
                  <a:lumMod val="95000"/>
                </a:schemeClr>
              </a:solidFill>
            </a:endParaRPr>
          </a:p>
          <a:p>
            <a:r>
              <a:rPr lang="zh-CN" altLang="en-US" sz="2400" dirty="0" smtClean="0">
                <a:solidFill>
                  <a:schemeClr val="bg1">
                    <a:lumMod val="95000"/>
                  </a:schemeClr>
                </a:solidFill>
              </a:rPr>
              <a:t>点击右上角“统计分析”按钮，进入统计分析界面。</a:t>
            </a:r>
            <a:r>
              <a:rPr lang="zh-CN" altLang="en-US" sz="2400" dirty="0" smtClean="0">
                <a:solidFill>
                  <a:srgbClr val="FF0000"/>
                </a:solidFill>
              </a:rPr>
              <a:t>注：统计分析需要管理员在设置中开设权限。</a:t>
            </a:r>
            <a:endParaRPr lang="en-US" altLang="zh-CN" sz="2400" dirty="0" smtClean="0">
              <a:solidFill>
                <a:srgbClr val="FF0000"/>
              </a:solidFill>
            </a:endParaRPr>
          </a:p>
          <a:p>
            <a:r>
              <a:rPr lang="zh-CN" altLang="en-US" sz="2400" dirty="0" smtClean="0">
                <a:solidFill>
                  <a:schemeClr val="bg1">
                    <a:lumMod val="95000"/>
                  </a:schemeClr>
                </a:solidFill>
              </a:rPr>
              <a:t>统计概况</a:t>
            </a:r>
            <a:endParaRPr lang="en-US" altLang="zh-CN" sz="2400" dirty="0" smtClean="0">
              <a:solidFill>
                <a:schemeClr val="bg1">
                  <a:lumMod val="95000"/>
                </a:schemeClr>
              </a:solidFill>
            </a:endParaRPr>
          </a:p>
          <a:p>
            <a:r>
              <a:rPr lang="zh-CN" altLang="en-US" sz="2400" dirty="0" smtClean="0">
                <a:solidFill>
                  <a:schemeClr val="bg1">
                    <a:lumMod val="95000"/>
                  </a:schemeClr>
                </a:solidFill>
              </a:rPr>
              <a:t>可以查看近</a:t>
            </a:r>
            <a:r>
              <a:rPr lang="en-US" altLang="zh-CN" sz="2400" dirty="0" smtClean="0">
                <a:solidFill>
                  <a:schemeClr val="bg1">
                    <a:lumMod val="95000"/>
                  </a:schemeClr>
                </a:solidFill>
              </a:rPr>
              <a:t>7</a:t>
            </a:r>
            <a:r>
              <a:rPr lang="zh-CN" altLang="en-US" sz="2400" dirty="0" smtClean="0">
                <a:solidFill>
                  <a:schemeClr val="bg1">
                    <a:lumMod val="95000"/>
                  </a:schemeClr>
                </a:solidFill>
              </a:rPr>
              <a:t>日的统计信息，并可查看在线客服人员数量。</a:t>
            </a:r>
            <a:endParaRPr lang="en-US" altLang="zh-CN" sz="2400" dirty="0" smtClean="0">
              <a:solidFill>
                <a:schemeClr val="bg1">
                  <a:lumMod val="95000"/>
                </a:schemeClr>
              </a:solidFill>
            </a:endParaRPr>
          </a:p>
        </p:txBody>
      </p:sp>
      <p:pic>
        <p:nvPicPr>
          <p:cNvPr id="8" name="Picture 2" descr="C:\Users\Administrator\Desktop\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6158" y="5919555"/>
            <a:ext cx="977842" cy="93359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dministrator\Desktop\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645543"/>
            <a:ext cx="4800601" cy="14954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0153" y="1645543"/>
            <a:ext cx="3257550"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rotWithShape="1">
          <a:blip r:embed="rId5">
            <a:extLst>
              <a:ext uri="{28A0092B-C50C-407E-A947-70E740481C1C}">
                <a14:useLocalDpi xmlns:a14="http://schemas.microsoft.com/office/drawing/2010/main" val="0"/>
              </a:ext>
            </a:extLst>
          </a:blip>
          <a:srcRect b="14369"/>
          <a:stretch/>
        </p:blipFill>
        <p:spPr bwMode="auto">
          <a:xfrm>
            <a:off x="5340153" y="2474218"/>
            <a:ext cx="32575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489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barn(inVertical)">
                                      <p:cBhvr>
                                        <p:cTn id="10" dur="500"/>
                                        <p:tgtEl>
                                          <p:spTgt spid="1029"/>
                                        </p:tgtEl>
                                      </p:cBhvr>
                                    </p:animEffect>
                                  </p:childTnLst>
                                </p:cTn>
                              </p:par>
                              <p:par>
                                <p:cTn id="11" presetID="16" presetClass="entr" presetSubtype="21" fill="hold" nodeType="withEffect">
                                  <p:stCondLst>
                                    <p:cond delay="0"/>
                                  </p:stCondLst>
                                  <p:childTnLst>
                                    <p:set>
                                      <p:cBhvr>
                                        <p:cTn id="12" dur="1" fill="hold">
                                          <p:stCondLst>
                                            <p:cond delay="0"/>
                                          </p:stCondLst>
                                        </p:cTn>
                                        <p:tgtEl>
                                          <p:spTgt spid="1033"/>
                                        </p:tgtEl>
                                        <p:attrNameLst>
                                          <p:attrName>style.visibility</p:attrName>
                                        </p:attrNameLst>
                                      </p:cBhvr>
                                      <p:to>
                                        <p:strVal val="visible"/>
                                      </p:to>
                                    </p:set>
                                    <p:animEffect transition="in" filter="barn(inVertical)">
                                      <p:cBhvr>
                                        <p:cTn id="13" dur="500"/>
                                        <p:tgtEl>
                                          <p:spTgt spid="1033"/>
                                        </p:tgtEl>
                                      </p:cBhvr>
                                    </p:animEffect>
                                  </p:childTnLst>
                                </p:cTn>
                              </p:par>
                              <p:par>
                                <p:cTn id="14" presetID="16" presetClass="entr" presetSubtype="21" fill="hold" nodeType="withEffect">
                                  <p:stCondLst>
                                    <p:cond delay="0"/>
                                  </p:stCondLst>
                                  <p:childTnLst>
                                    <p:set>
                                      <p:cBhvr>
                                        <p:cTn id="15" dur="1" fill="hold">
                                          <p:stCondLst>
                                            <p:cond delay="0"/>
                                          </p:stCondLst>
                                        </p:cTn>
                                        <p:tgtEl>
                                          <p:spTgt spid="1034"/>
                                        </p:tgtEl>
                                        <p:attrNameLst>
                                          <p:attrName>style.visibility</p:attrName>
                                        </p:attrNameLst>
                                      </p:cBhvr>
                                      <p:to>
                                        <p:strVal val="visible"/>
                                      </p:to>
                                    </p:set>
                                    <p:animEffect transition="in" filter="barn(inVertical)">
                                      <p:cBhvr>
                                        <p:cTn id="16"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dirty="0" smtClean="0">
                <a:solidFill>
                  <a:schemeClr val="bg1">
                    <a:lumMod val="95000"/>
                  </a:schemeClr>
                </a:solidFill>
              </a:rPr>
              <a:t>客服统计分析</a:t>
            </a:r>
            <a:endParaRPr lang="zh-CN" altLang="en-US" b="1" dirty="0">
              <a:solidFill>
                <a:schemeClr val="bg1">
                  <a:lumMod val="95000"/>
                </a:schemeClr>
              </a:solidFill>
            </a:endParaRPr>
          </a:p>
        </p:txBody>
      </p:sp>
      <p:sp>
        <p:nvSpPr>
          <p:cNvPr id="5" name="矩形 4"/>
          <p:cNvSpPr/>
          <p:nvPr/>
        </p:nvSpPr>
        <p:spPr>
          <a:xfrm>
            <a:off x="810873" y="4002902"/>
            <a:ext cx="7239144" cy="1200329"/>
          </a:xfrm>
          <a:prstGeom prst="rect">
            <a:avLst/>
          </a:prstGeom>
        </p:spPr>
        <p:txBody>
          <a:bodyPr wrap="square">
            <a:spAutoFit/>
          </a:bodyPr>
          <a:lstStyle/>
          <a:p>
            <a:r>
              <a:rPr lang="zh-CN" altLang="en-US" sz="2400" dirty="0" smtClean="0">
                <a:solidFill>
                  <a:schemeClr val="bg1">
                    <a:lumMod val="95000"/>
                  </a:schemeClr>
                </a:solidFill>
              </a:rPr>
              <a:t>统计概况</a:t>
            </a:r>
            <a:endParaRPr lang="en-US" altLang="zh-CN" sz="2400" dirty="0" smtClean="0">
              <a:solidFill>
                <a:schemeClr val="bg1">
                  <a:lumMod val="95000"/>
                </a:schemeClr>
              </a:solidFill>
            </a:endParaRPr>
          </a:p>
          <a:p>
            <a:r>
              <a:rPr lang="zh-CN" altLang="en-US" sz="2400" dirty="0" smtClean="0">
                <a:solidFill>
                  <a:schemeClr val="bg1">
                    <a:lumMod val="95000"/>
                  </a:schemeClr>
                </a:solidFill>
              </a:rPr>
              <a:t>可以查看所有客服登陆微信数量以及其他数量信息的统计。</a:t>
            </a:r>
            <a:endParaRPr lang="en-US" altLang="zh-CN" sz="2400" dirty="0" smtClean="0">
              <a:solidFill>
                <a:schemeClr val="bg1">
                  <a:lumMod val="9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311" y="2132856"/>
            <a:ext cx="8317161" cy="1582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61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dirty="0" smtClean="0">
                <a:solidFill>
                  <a:schemeClr val="bg1">
                    <a:lumMod val="95000"/>
                  </a:schemeClr>
                </a:solidFill>
              </a:rPr>
              <a:t>客服统计分析</a:t>
            </a:r>
            <a:endParaRPr lang="zh-CN" altLang="en-US" b="1" dirty="0">
              <a:solidFill>
                <a:schemeClr val="bg1">
                  <a:lumMod val="95000"/>
                </a:schemeClr>
              </a:solidFill>
            </a:endParaRPr>
          </a:p>
        </p:txBody>
      </p:sp>
      <p:sp>
        <p:nvSpPr>
          <p:cNvPr id="5" name="矩形 4"/>
          <p:cNvSpPr/>
          <p:nvPr/>
        </p:nvSpPr>
        <p:spPr>
          <a:xfrm>
            <a:off x="810873" y="4438155"/>
            <a:ext cx="7239144" cy="1200329"/>
          </a:xfrm>
          <a:prstGeom prst="rect">
            <a:avLst/>
          </a:prstGeom>
        </p:spPr>
        <p:txBody>
          <a:bodyPr wrap="square">
            <a:spAutoFit/>
          </a:bodyPr>
          <a:lstStyle/>
          <a:p>
            <a:r>
              <a:rPr lang="zh-CN" altLang="en-US" sz="2400" dirty="0" smtClean="0">
                <a:solidFill>
                  <a:schemeClr val="bg1">
                    <a:lumMod val="95000"/>
                  </a:schemeClr>
                </a:solidFill>
              </a:rPr>
              <a:t>按微信统计</a:t>
            </a:r>
            <a:endParaRPr lang="en-US" altLang="zh-CN" sz="2400" dirty="0" smtClean="0">
              <a:solidFill>
                <a:schemeClr val="bg1">
                  <a:lumMod val="95000"/>
                </a:schemeClr>
              </a:solidFill>
            </a:endParaRPr>
          </a:p>
          <a:p>
            <a:r>
              <a:rPr lang="zh-CN" altLang="en-US" sz="2400" dirty="0" smtClean="0">
                <a:solidFill>
                  <a:schemeClr val="bg1">
                    <a:lumMod val="95000"/>
                  </a:schemeClr>
                </a:solidFill>
              </a:rPr>
              <a:t>点击左侧“按微信统计效果”，弹出选择微信账号提示窗口，选择想要查看的微信账号即可查看统计信息。</a:t>
            </a:r>
            <a:endParaRPr lang="zh-CN" altLang="zh-CN" sz="2400" dirty="0">
              <a:solidFill>
                <a:schemeClr val="bg1">
                  <a:lumMod val="9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0952" y="1542561"/>
            <a:ext cx="2819400" cy="275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220" y="2414098"/>
            <a:ext cx="3324225"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87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arn(inVertical)">
                                      <p:cBhvr>
                                        <p:cTn id="10" dur="500"/>
                                        <p:tgtEl>
                                          <p:spTgt spid="1026"/>
                                        </p:tgtEl>
                                      </p:cBhvr>
                                    </p:animEffect>
                                  </p:childTnLst>
                                </p:cTn>
                              </p:par>
                              <p:par>
                                <p:cTn id="11" presetID="16" presetClass="entr" presetSubtype="21"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barn(inVertical)">
                                      <p:cBhvr>
                                        <p:cTn id="1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dirty="0" smtClean="0">
                <a:solidFill>
                  <a:schemeClr val="bg1">
                    <a:lumMod val="95000"/>
                  </a:schemeClr>
                </a:solidFill>
              </a:rPr>
              <a:t>客服统计分析</a:t>
            </a:r>
            <a:endParaRPr lang="zh-CN" altLang="en-US" b="1" dirty="0">
              <a:solidFill>
                <a:schemeClr val="bg1">
                  <a:lumMod val="95000"/>
                </a:schemeClr>
              </a:solidFill>
            </a:endParaRPr>
          </a:p>
        </p:txBody>
      </p:sp>
      <p:sp>
        <p:nvSpPr>
          <p:cNvPr id="5" name="矩形 4"/>
          <p:cNvSpPr/>
          <p:nvPr/>
        </p:nvSpPr>
        <p:spPr>
          <a:xfrm>
            <a:off x="810873" y="4438155"/>
            <a:ext cx="7239144" cy="1200329"/>
          </a:xfrm>
          <a:prstGeom prst="rect">
            <a:avLst/>
          </a:prstGeom>
        </p:spPr>
        <p:txBody>
          <a:bodyPr wrap="square">
            <a:spAutoFit/>
          </a:bodyPr>
          <a:lstStyle/>
          <a:p>
            <a:r>
              <a:rPr lang="zh-CN" altLang="en-US" sz="2400" dirty="0" smtClean="0">
                <a:solidFill>
                  <a:schemeClr val="bg1">
                    <a:lumMod val="95000"/>
                  </a:schemeClr>
                </a:solidFill>
              </a:rPr>
              <a:t>按客服统计</a:t>
            </a:r>
            <a:endParaRPr lang="en-US" altLang="zh-CN" sz="2400" dirty="0" smtClean="0">
              <a:solidFill>
                <a:schemeClr val="bg1">
                  <a:lumMod val="95000"/>
                </a:schemeClr>
              </a:solidFill>
            </a:endParaRPr>
          </a:p>
          <a:p>
            <a:r>
              <a:rPr lang="zh-CN" altLang="en-US" sz="2400" dirty="0" smtClean="0">
                <a:solidFill>
                  <a:schemeClr val="bg1">
                    <a:lumMod val="95000"/>
                  </a:schemeClr>
                </a:solidFill>
              </a:rPr>
              <a:t>点击左侧“按客服统计效果”，弹出客服选择提示窗口，选择想要查看的客服姓名即可查看统计数据。</a:t>
            </a:r>
            <a:endParaRPr lang="en-US" altLang="zh-CN" sz="2400" dirty="0" smtClean="0">
              <a:solidFill>
                <a:schemeClr val="bg1">
                  <a:lumMod val="95000"/>
                </a:schemeClr>
              </a:solidFill>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4004" y="1557072"/>
            <a:ext cx="4120404"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120" y="2269384"/>
            <a:ext cx="3257550"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82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barn(inVertical)">
                                      <p:cBhvr>
                                        <p:cTn id="13"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dirty="0" smtClean="0">
                <a:solidFill>
                  <a:schemeClr val="bg1">
                    <a:lumMod val="95000"/>
                  </a:schemeClr>
                </a:solidFill>
              </a:rPr>
              <a:t>客服统计分析</a:t>
            </a:r>
            <a:endParaRPr lang="zh-CN" altLang="en-US" b="1" dirty="0">
              <a:solidFill>
                <a:schemeClr val="bg1">
                  <a:lumMod val="95000"/>
                </a:schemeClr>
              </a:solidFill>
            </a:endParaRPr>
          </a:p>
        </p:txBody>
      </p:sp>
      <p:sp>
        <p:nvSpPr>
          <p:cNvPr id="5" name="矩形 4"/>
          <p:cNvSpPr/>
          <p:nvPr/>
        </p:nvSpPr>
        <p:spPr>
          <a:xfrm>
            <a:off x="810873" y="4438155"/>
            <a:ext cx="7239144" cy="1200329"/>
          </a:xfrm>
          <a:prstGeom prst="rect">
            <a:avLst/>
          </a:prstGeom>
        </p:spPr>
        <p:txBody>
          <a:bodyPr wrap="square">
            <a:spAutoFit/>
          </a:bodyPr>
          <a:lstStyle/>
          <a:p>
            <a:r>
              <a:rPr lang="zh-CN" altLang="en-US" sz="2400" dirty="0" smtClean="0">
                <a:solidFill>
                  <a:schemeClr val="bg1">
                    <a:lumMod val="95000"/>
                  </a:schemeClr>
                </a:solidFill>
              </a:rPr>
              <a:t>好友地域分析</a:t>
            </a:r>
            <a:endParaRPr lang="en-US" altLang="zh-CN" sz="2400" dirty="0" smtClean="0">
              <a:solidFill>
                <a:schemeClr val="bg1">
                  <a:lumMod val="95000"/>
                </a:schemeClr>
              </a:solidFill>
            </a:endParaRPr>
          </a:p>
          <a:p>
            <a:r>
              <a:rPr lang="zh-CN" altLang="en-US" sz="2400" dirty="0" smtClean="0">
                <a:solidFill>
                  <a:schemeClr val="bg1">
                    <a:lumMod val="95000"/>
                  </a:schemeClr>
                </a:solidFill>
              </a:rPr>
              <a:t>点击左侧“好友地域分析”，弹出客服选择提示窗口，选择想要查看的客服姓名即可查看统计数据。</a:t>
            </a:r>
            <a:endParaRPr lang="en-US" altLang="zh-CN" sz="2400" dirty="0" smtClean="0">
              <a:solidFill>
                <a:schemeClr val="bg1">
                  <a:lumMod val="9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463" y="2269384"/>
            <a:ext cx="3879135" cy="1087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5054" y="1567784"/>
            <a:ext cx="4657426" cy="250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81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solidFill>
                  <a:schemeClr val="bg1">
                    <a:lumMod val="95000"/>
                  </a:schemeClr>
                </a:solidFill>
              </a:rPr>
              <a:t>常用语设置</a:t>
            </a:r>
            <a:endParaRPr lang="zh-CN" altLang="en-US" b="1" dirty="0">
              <a:solidFill>
                <a:schemeClr val="bg1">
                  <a:lumMod val="9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564" y="1321992"/>
            <a:ext cx="7308559" cy="457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4960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新建目录</a:t>
            </a:r>
            <a:r>
              <a:rPr lang="en-US" altLang="zh-CN" b="1" dirty="0" smtClean="0">
                <a:solidFill>
                  <a:schemeClr val="bg1">
                    <a:lumMod val="95000"/>
                  </a:schemeClr>
                </a:solidFill>
              </a:rPr>
              <a:t>&amp;</a:t>
            </a:r>
            <a:r>
              <a:rPr lang="zh-CN" altLang="en-US" b="1" dirty="0" smtClean="0">
                <a:solidFill>
                  <a:schemeClr val="bg1">
                    <a:lumMod val="95000"/>
                  </a:schemeClr>
                </a:solidFill>
              </a:rPr>
              <a:t>编辑目录</a:t>
            </a:r>
            <a:endParaRPr lang="zh-CN" altLang="en-US" b="1" dirty="0">
              <a:solidFill>
                <a:schemeClr val="bg1">
                  <a:lumMod val="95000"/>
                </a:schemeClr>
              </a:solidFill>
            </a:endParaRP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880848"/>
            <a:ext cx="3730909"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026176"/>
            <a:ext cx="3886363" cy="18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653871" y="4040848"/>
            <a:ext cx="3730909" cy="2677656"/>
          </a:xfrm>
          <a:prstGeom prst="rect">
            <a:avLst/>
          </a:prstGeom>
        </p:spPr>
        <p:txBody>
          <a:bodyPr wrap="square">
            <a:spAutoFit/>
          </a:bodyPr>
          <a:lstStyle/>
          <a:p>
            <a:r>
              <a:rPr lang="zh-CN" altLang="zh-CN" sz="2400" dirty="0">
                <a:solidFill>
                  <a:schemeClr val="bg1">
                    <a:lumMod val="95000"/>
                  </a:schemeClr>
                </a:solidFill>
              </a:rPr>
              <a:t>点击“新建目录”图标，在弹出窗口输入“目录名称”，选择“放在根目录下”或“指定目录下”，即可完成新建目录。此功能可将营销用语详细分类，查找和使用方便。</a:t>
            </a:r>
          </a:p>
        </p:txBody>
      </p:sp>
      <p:sp>
        <p:nvSpPr>
          <p:cNvPr id="5" name="矩形 4"/>
          <p:cNvSpPr/>
          <p:nvPr/>
        </p:nvSpPr>
        <p:spPr>
          <a:xfrm>
            <a:off x="4716016" y="4054927"/>
            <a:ext cx="3886363" cy="1938992"/>
          </a:xfrm>
          <a:prstGeom prst="rect">
            <a:avLst/>
          </a:prstGeom>
        </p:spPr>
        <p:txBody>
          <a:bodyPr wrap="square">
            <a:spAutoFit/>
          </a:bodyPr>
          <a:lstStyle/>
          <a:p>
            <a:r>
              <a:rPr lang="zh-CN" altLang="zh-CN" sz="2400" dirty="0">
                <a:solidFill>
                  <a:schemeClr val="bg1">
                    <a:lumMod val="95000"/>
                  </a:schemeClr>
                </a:solidFill>
              </a:rPr>
              <a:t>左键选择待修改名称目录，点击上方“编辑”按钮，输入要修改的目录名称，点击“确定”，即可完成修改目录名称。</a:t>
            </a:r>
          </a:p>
        </p:txBody>
      </p:sp>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185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500"/>
                                        <p:tgtEl>
                                          <p:spTgt spid="1126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269"/>
                                        </p:tgtEl>
                                        <p:attrNameLst>
                                          <p:attrName>style.visibility</p:attrName>
                                        </p:attrNameLst>
                                      </p:cBhvr>
                                      <p:to>
                                        <p:strVal val="visible"/>
                                      </p:to>
                                    </p:set>
                                    <p:animEffect transition="in" filter="fade">
                                      <p:cBhvr>
                                        <p:cTn id="15" dur="500"/>
                                        <p:tgtEl>
                                          <p:spTgt spid="112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新建常用语</a:t>
            </a:r>
            <a:r>
              <a:rPr lang="en-US" altLang="zh-CN" b="1" dirty="0" smtClean="0">
                <a:solidFill>
                  <a:schemeClr val="bg1">
                    <a:lumMod val="95000"/>
                  </a:schemeClr>
                </a:solidFill>
              </a:rPr>
              <a:t>&amp;</a:t>
            </a:r>
            <a:r>
              <a:rPr lang="zh-CN" altLang="en-US" b="1" dirty="0" smtClean="0">
                <a:solidFill>
                  <a:schemeClr val="bg1">
                    <a:lumMod val="95000"/>
                  </a:schemeClr>
                </a:solidFill>
              </a:rPr>
              <a:t>编辑常用语</a:t>
            </a:r>
            <a:endParaRPr lang="zh-CN" altLang="en-US" b="1" dirty="0">
              <a:solidFill>
                <a:schemeClr val="bg1">
                  <a:lumMod val="95000"/>
                </a:schemeClr>
              </a:solidFill>
            </a:endParaRPr>
          </a:p>
        </p:txBody>
      </p:sp>
      <p:pic>
        <p:nvPicPr>
          <p:cNvPr id="4" name="内容占位符 3"/>
          <p:cNvPicPr>
            <a:picLocks noGrp="1"/>
          </p:cNvPicPr>
          <p:nvPr>
            <p:ph idx="1"/>
          </p:nvPr>
        </p:nvPicPr>
        <p:blipFill>
          <a:blip r:embed="rId2"/>
          <a:stretch>
            <a:fillRect/>
          </a:stretch>
        </p:blipFill>
        <p:spPr>
          <a:xfrm>
            <a:off x="5076056" y="1772816"/>
            <a:ext cx="2762250" cy="2520000"/>
          </a:xfrm>
          <a:prstGeom prst="rect">
            <a:avLst/>
          </a:prstGeom>
        </p:spPr>
      </p:pic>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664" y="1772816"/>
            <a:ext cx="3169258"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923648" y="4581128"/>
            <a:ext cx="3169258" cy="1938992"/>
          </a:xfrm>
          <a:prstGeom prst="rect">
            <a:avLst/>
          </a:prstGeom>
        </p:spPr>
        <p:txBody>
          <a:bodyPr wrap="square">
            <a:spAutoFit/>
          </a:bodyPr>
          <a:lstStyle/>
          <a:p>
            <a:r>
              <a:rPr lang="zh-CN" altLang="zh-CN" sz="2400" dirty="0">
                <a:solidFill>
                  <a:schemeClr val="bg1">
                    <a:lumMod val="95000"/>
                  </a:schemeClr>
                </a:solidFill>
              </a:rPr>
              <a:t>点击“新建常用语”按钮，在弹出窗口依次输入标题和内容，点击确定即可完成新建常用语。</a:t>
            </a:r>
          </a:p>
        </p:txBody>
      </p:sp>
      <p:sp>
        <p:nvSpPr>
          <p:cNvPr id="6" name="矩形 5"/>
          <p:cNvSpPr/>
          <p:nvPr/>
        </p:nvSpPr>
        <p:spPr>
          <a:xfrm>
            <a:off x="4932040" y="4586352"/>
            <a:ext cx="3456384" cy="1938992"/>
          </a:xfrm>
          <a:prstGeom prst="rect">
            <a:avLst/>
          </a:prstGeom>
        </p:spPr>
        <p:txBody>
          <a:bodyPr wrap="square">
            <a:spAutoFit/>
          </a:bodyPr>
          <a:lstStyle/>
          <a:p>
            <a:r>
              <a:rPr lang="zh-CN" altLang="zh-CN" sz="2400" dirty="0">
                <a:solidFill>
                  <a:schemeClr val="bg1">
                    <a:lumMod val="95000"/>
                  </a:schemeClr>
                </a:solidFill>
              </a:rPr>
              <a:t>左键选择待编辑常用语，点击上方“编辑”按钮，输入要修改的标题或内容，点击“确定”，即可完成编辑常用语。</a:t>
            </a:r>
          </a:p>
        </p:txBody>
      </p:sp>
      <p:pic>
        <p:nvPicPr>
          <p:cNvPr id="9"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5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500"/>
                                        <p:tgtEl>
                                          <p:spTgt spid="1229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删除目录</a:t>
            </a:r>
            <a:r>
              <a:rPr lang="en-US" altLang="zh-CN" b="1" dirty="0" smtClean="0">
                <a:solidFill>
                  <a:schemeClr val="bg1">
                    <a:lumMod val="95000"/>
                  </a:schemeClr>
                </a:solidFill>
              </a:rPr>
              <a:t>&amp;</a:t>
            </a:r>
            <a:r>
              <a:rPr lang="zh-CN" altLang="en-US" b="1" dirty="0" smtClean="0">
                <a:solidFill>
                  <a:schemeClr val="bg1">
                    <a:lumMod val="95000"/>
                  </a:schemeClr>
                </a:solidFill>
              </a:rPr>
              <a:t>删除常用语</a:t>
            </a:r>
            <a:endParaRPr lang="zh-CN" altLang="en-US" b="1" dirty="0">
              <a:solidFill>
                <a:schemeClr val="bg1">
                  <a:lumMod val="95000"/>
                </a:schemeClr>
              </a:solidFill>
            </a:endParaRPr>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4093" y="1412776"/>
            <a:ext cx="5815814"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115616" y="4603685"/>
            <a:ext cx="7050541" cy="1200329"/>
          </a:xfrm>
          <a:prstGeom prst="rect">
            <a:avLst/>
          </a:prstGeom>
        </p:spPr>
        <p:txBody>
          <a:bodyPr wrap="square">
            <a:spAutoFit/>
          </a:bodyPr>
          <a:lstStyle/>
          <a:p>
            <a:r>
              <a:rPr lang="zh-CN" altLang="zh-CN" sz="2400" dirty="0">
                <a:solidFill>
                  <a:schemeClr val="bg1">
                    <a:lumMod val="95000"/>
                  </a:schemeClr>
                </a:solidFill>
              </a:rPr>
              <a:t>左键选择待删除</a:t>
            </a:r>
            <a:r>
              <a:rPr lang="zh-CN" altLang="zh-CN" sz="2400" dirty="0" smtClean="0">
                <a:solidFill>
                  <a:schemeClr val="bg1">
                    <a:lumMod val="95000"/>
                  </a:schemeClr>
                </a:solidFill>
              </a:rPr>
              <a:t>目录</a:t>
            </a:r>
            <a:r>
              <a:rPr lang="en-US" altLang="zh-CN" sz="2400" dirty="0" smtClean="0">
                <a:solidFill>
                  <a:schemeClr val="bg1">
                    <a:lumMod val="95000"/>
                  </a:schemeClr>
                </a:solidFill>
              </a:rPr>
              <a:t>/</a:t>
            </a:r>
            <a:r>
              <a:rPr lang="zh-CN" altLang="en-US" sz="2400" dirty="0" smtClean="0">
                <a:solidFill>
                  <a:schemeClr val="bg1">
                    <a:lumMod val="95000"/>
                  </a:schemeClr>
                </a:solidFill>
              </a:rPr>
              <a:t>常用语</a:t>
            </a:r>
            <a:r>
              <a:rPr lang="zh-CN" altLang="zh-CN" sz="2400" dirty="0" smtClean="0">
                <a:solidFill>
                  <a:schemeClr val="bg1">
                    <a:lumMod val="95000"/>
                  </a:schemeClr>
                </a:solidFill>
              </a:rPr>
              <a:t>，</a:t>
            </a:r>
            <a:r>
              <a:rPr lang="zh-CN" altLang="zh-CN" sz="2400" dirty="0">
                <a:solidFill>
                  <a:schemeClr val="bg1">
                    <a:lumMod val="95000"/>
                  </a:schemeClr>
                </a:solidFill>
              </a:rPr>
              <a:t>点击上方“删除”按钮，弹出确认窗口点击“确定”，即可完成删除</a:t>
            </a:r>
            <a:r>
              <a:rPr lang="zh-CN" altLang="zh-CN" sz="2400" dirty="0" smtClean="0">
                <a:solidFill>
                  <a:schemeClr val="bg1">
                    <a:lumMod val="95000"/>
                  </a:schemeClr>
                </a:solidFill>
              </a:rPr>
              <a:t>目录</a:t>
            </a:r>
            <a:r>
              <a:rPr lang="en-US" altLang="zh-CN" sz="2400" dirty="0" smtClean="0">
                <a:solidFill>
                  <a:schemeClr val="bg1">
                    <a:lumMod val="95000"/>
                  </a:schemeClr>
                </a:solidFill>
              </a:rPr>
              <a:t>/</a:t>
            </a:r>
            <a:r>
              <a:rPr lang="zh-CN" altLang="en-US" sz="2400" dirty="0" smtClean="0">
                <a:solidFill>
                  <a:schemeClr val="bg1">
                    <a:lumMod val="95000"/>
                  </a:schemeClr>
                </a:solidFill>
              </a:rPr>
              <a:t>常用语</a:t>
            </a:r>
            <a:r>
              <a:rPr lang="zh-CN" altLang="zh-CN" sz="2400" dirty="0" smtClean="0">
                <a:solidFill>
                  <a:schemeClr val="bg1">
                    <a:lumMod val="95000"/>
                  </a:schemeClr>
                </a:solidFill>
              </a:rPr>
              <a:t>。</a:t>
            </a:r>
            <a:endParaRPr lang="zh-CN" altLang="zh-CN" sz="2400" dirty="0">
              <a:solidFill>
                <a:schemeClr val="bg1">
                  <a:lumMod val="95000"/>
                </a:schemeClr>
              </a:solidFill>
            </a:endParaRPr>
          </a:p>
        </p:txBody>
      </p:sp>
      <p:pic>
        <p:nvPicPr>
          <p:cNvPr id="6"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77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500"/>
                                        <p:tgtEl>
                                          <p:spTgt spid="133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使用环境安装</a:t>
            </a:r>
            <a:endParaRPr lang="zh-CN" altLang="en-US" b="1" dirty="0">
              <a:solidFill>
                <a:schemeClr val="bg1">
                  <a:lumMod val="95000"/>
                </a:schemeClr>
              </a:solidFill>
            </a:endParaRPr>
          </a:p>
        </p:txBody>
      </p:sp>
      <p:sp>
        <p:nvSpPr>
          <p:cNvPr id="3" name="内容占位符 2"/>
          <p:cNvSpPr>
            <a:spLocks noGrp="1"/>
          </p:cNvSpPr>
          <p:nvPr>
            <p:ph idx="1"/>
          </p:nvPr>
        </p:nvSpPr>
        <p:spPr/>
        <p:txBody>
          <a:bodyPr/>
          <a:lstStyle/>
          <a:p>
            <a:r>
              <a:rPr lang="en-US" altLang="zh-CN" b="1" dirty="0">
                <a:solidFill>
                  <a:srgbClr val="FF0000"/>
                </a:solidFill>
              </a:rPr>
              <a:t>Microsof</a:t>
            </a:r>
            <a:r>
              <a:rPr lang="en-US" altLang="zh-CN" b="1" i="1" dirty="0">
                <a:solidFill>
                  <a:srgbClr val="FF0000"/>
                </a:solidFill>
              </a:rPr>
              <a:t>t</a:t>
            </a:r>
            <a:r>
              <a:rPr lang="en-US" altLang="zh-CN" b="1" dirty="0">
                <a:solidFill>
                  <a:srgbClr val="FF0000"/>
                </a:solidFill>
              </a:rPr>
              <a:t> </a:t>
            </a:r>
            <a:r>
              <a:rPr lang="en-US" altLang="zh-CN" b="1" i="1" dirty="0">
                <a:solidFill>
                  <a:srgbClr val="FF0000"/>
                </a:solidFill>
              </a:rPr>
              <a:t>NET</a:t>
            </a:r>
            <a:r>
              <a:rPr lang="en-US" altLang="zh-CN" b="1" dirty="0">
                <a:solidFill>
                  <a:srgbClr val="FF0000"/>
                </a:solidFill>
              </a:rPr>
              <a:t> </a:t>
            </a:r>
            <a:r>
              <a:rPr lang="en-US" altLang="zh-CN" b="1" i="1" dirty="0">
                <a:solidFill>
                  <a:srgbClr val="FF0000"/>
                </a:solidFill>
              </a:rPr>
              <a:t>Framework</a:t>
            </a:r>
            <a:r>
              <a:rPr lang="en-US" altLang="zh-CN" b="1" dirty="0">
                <a:solidFill>
                  <a:srgbClr val="FF0000"/>
                </a:solidFill>
              </a:rPr>
              <a:t> </a:t>
            </a:r>
            <a:r>
              <a:rPr lang="en-US" altLang="zh-CN" dirty="0">
                <a:solidFill>
                  <a:srgbClr val="FF0000"/>
                </a:solidFill>
              </a:rPr>
              <a:t> </a:t>
            </a:r>
            <a:r>
              <a:rPr lang="en-US" altLang="zh-CN" dirty="0" smtClean="0">
                <a:solidFill>
                  <a:srgbClr val="FF0000"/>
                </a:solidFill>
              </a:rPr>
              <a:t>4.5</a:t>
            </a:r>
          </a:p>
          <a:p>
            <a:r>
              <a:rPr lang="zh-CN" altLang="en-US" dirty="0" smtClean="0">
                <a:solidFill>
                  <a:srgbClr val="FF0000"/>
                </a:solidFill>
              </a:rPr>
              <a:t>查看电脑安装版本：</a:t>
            </a:r>
            <a:r>
              <a:rPr lang="en-US" altLang="zh-CN" dirty="0">
                <a:solidFill>
                  <a:srgbClr val="FF0000"/>
                </a:solidFill>
                <a:hlinkClick r:id="rId2"/>
              </a:rPr>
              <a:t>http://</a:t>
            </a:r>
            <a:r>
              <a:rPr lang="en-US" altLang="zh-CN" dirty="0" smtClean="0">
                <a:solidFill>
                  <a:srgbClr val="FF0000"/>
                </a:solidFill>
                <a:hlinkClick r:id="rId2"/>
              </a:rPr>
              <a:t>jingyan.baidu.com/article/d169e1864d664d436611d895.html</a:t>
            </a:r>
            <a:endParaRPr lang="en-US" altLang="zh-CN" dirty="0" smtClean="0">
              <a:solidFill>
                <a:srgbClr val="FF0000"/>
              </a:solidFill>
            </a:endParaRPr>
          </a:p>
          <a:p>
            <a:r>
              <a:rPr lang="zh-CN" altLang="en-US" dirty="0" smtClean="0">
                <a:solidFill>
                  <a:srgbClr val="FF0000"/>
                </a:solidFill>
              </a:rPr>
              <a:t>下载地址</a:t>
            </a:r>
            <a:r>
              <a:rPr lang="en-US" altLang="zh-CN" dirty="0" smtClean="0">
                <a:solidFill>
                  <a:srgbClr val="FF0000"/>
                </a:solidFill>
                <a:hlinkClick r:id="rId3"/>
              </a:rPr>
              <a:t>http</a:t>
            </a:r>
            <a:r>
              <a:rPr lang="en-US" altLang="zh-CN" dirty="0">
                <a:solidFill>
                  <a:srgbClr val="FF0000"/>
                </a:solidFill>
                <a:hlinkClick r:id="rId3"/>
              </a:rPr>
              <a:t>://</a:t>
            </a:r>
            <a:r>
              <a:rPr lang="en-US" altLang="zh-CN" dirty="0" smtClean="0">
                <a:solidFill>
                  <a:srgbClr val="FF0000"/>
                </a:solidFill>
                <a:hlinkClick r:id="rId3"/>
              </a:rPr>
              <a:t>rj.baidu.com/soft/detail/22370.html</a:t>
            </a:r>
            <a:endParaRPr lang="en-US" altLang="zh-CN" dirty="0" smtClean="0">
              <a:solidFill>
                <a:srgbClr val="FF0000"/>
              </a:solidFill>
            </a:endParaRPr>
          </a:p>
          <a:p>
            <a:pPr marL="0" indent="0">
              <a:buNone/>
            </a:pPr>
            <a:endParaRPr lang="zh-CN" altLang="en-US" dirty="0">
              <a:solidFill>
                <a:srgbClr val="FF0000"/>
              </a:solidFill>
            </a:endParaRPr>
          </a:p>
        </p:txBody>
      </p:sp>
      <p:pic>
        <p:nvPicPr>
          <p:cNvPr id="6"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8427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p:cNvSpPr>
            <a:spLocks noChangeArrowheads="1"/>
          </p:cNvSpPr>
          <p:nvPr/>
        </p:nvSpPr>
        <p:spPr bwMode="auto">
          <a:xfrm>
            <a:off x="357188" y="285751"/>
            <a:ext cx="19175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2800" dirty="0" smtClean="0">
                <a:solidFill>
                  <a:schemeClr val="bg1"/>
                </a:solidFill>
                <a:latin typeface="微软雅黑" pitchFamily="34" charset="-122"/>
                <a:ea typeface="微软雅黑" pitchFamily="34" charset="-122"/>
              </a:rPr>
              <a:t>3.</a:t>
            </a:r>
            <a:r>
              <a:rPr lang="zh-CN" altLang="en-US" sz="2800" dirty="0" smtClean="0">
                <a:solidFill>
                  <a:schemeClr val="bg1"/>
                </a:solidFill>
                <a:latin typeface="微软雅黑" pitchFamily="34" charset="-122"/>
                <a:ea typeface="微软雅黑" pitchFamily="34" charset="-122"/>
              </a:rPr>
              <a:t>功能</a:t>
            </a:r>
            <a:r>
              <a:rPr lang="zh-CN" altLang="en-US" sz="2800" dirty="0">
                <a:solidFill>
                  <a:schemeClr val="bg1"/>
                </a:solidFill>
                <a:latin typeface="微软雅黑" pitchFamily="34" charset="-122"/>
                <a:ea typeface="微软雅黑" pitchFamily="34" charset="-122"/>
              </a:rPr>
              <a:t>概述</a:t>
            </a:r>
          </a:p>
        </p:txBody>
      </p:sp>
      <p:pic>
        <p:nvPicPr>
          <p:cNvPr id="5" name="Picture 2" descr="C:\Users\Administrator\Desktop\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66158" y="5919555"/>
            <a:ext cx="977842" cy="933599"/>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222914" y="476672"/>
            <a:ext cx="3586238"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批量导入</a:t>
            </a:r>
            <a:r>
              <a:rPr lang="en-US" altLang="zh-CN" sz="2800" b="1" dirty="0" smtClean="0">
                <a:solidFill>
                  <a:schemeClr val="bg1"/>
                </a:solidFill>
                <a:latin typeface="微软雅黑" panose="020B0503020204020204" pitchFamily="34" charset="-122"/>
                <a:ea typeface="微软雅黑" panose="020B0503020204020204" pitchFamily="34" charset="-122"/>
              </a:rPr>
              <a:t>/</a:t>
            </a:r>
            <a:r>
              <a:rPr lang="zh-CN" altLang="en-US" sz="2800" b="1" smtClean="0">
                <a:solidFill>
                  <a:schemeClr val="bg1"/>
                </a:solidFill>
                <a:latin typeface="微软雅黑" panose="020B0503020204020204" pitchFamily="34" charset="-122"/>
                <a:ea typeface="微软雅黑" panose="020B0503020204020204" pitchFamily="34" charset="-122"/>
              </a:rPr>
              <a:t>导出常用语</a:t>
            </a:r>
            <a:endParaRPr lang="zh-CN" altLang="zh-CN" sz="2800" b="1" dirty="0" smtClean="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827584" y="4941168"/>
            <a:ext cx="7625542" cy="830997"/>
          </a:xfrm>
          <a:prstGeom prst="rect">
            <a:avLst/>
          </a:prstGeom>
        </p:spPr>
        <p:txBody>
          <a:bodyPr wrap="square">
            <a:spAutoFit/>
          </a:bodyPr>
          <a:lstStyle/>
          <a:p>
            <a:r>
              <a:rPr lang="zh-CN" altLang="en-US" sz="2400" dirty="0">
                <a:solidFill>
                  <a:schemeClr val="bg1">
                    <a:lumMod val="95000"/>
                  </a:schemeClr>
                </a:solidFill>
              </a:rPr>
              <a:t>点击导入</a:t>
            </a:r>
            <a:r>
              <a:rPr lang="en-US" altLang="zh-CN" sz="2400" dirty="0">
                <a:solidFill>
                  <a:schemeClr val="bg1">
                    <a:lumMod val="95000"/>
                  </a:schemeClr>
                </a:solidFill>
              </a:rPr>
              <a:t>/</a:t>
            </a:r>
            <a:r>
              <a:rPr lang="zh-CN" altLang="en-US" sz="2400" dirty="0">
                <a:solidFill>
                  <a:schemeClr val="bg1">
                    <a:lumMod val="95000"/>
                  </a:schemeClr>
                </a:solidFill>
              </a:rPr>
              <a:t>导出按钮，选择创建好的常用语</a:t>
            </a:r>
            <a:r>
              <a:rPr lang="en-US" altLang="zh-CN" sz="2400" dirty="0">
                <a:solidFill>
                  <a:schemeClr val="bg1">
                    <a:lumMod val="95000"/>
                  </a:schemeClr>
                </a:solidFill>
              </a:rPr>
              <a:t>excel</a:t>
            </a:r>
            <a:r>
              <a:rPr lang="zh-CN" altLang="en-US" sz="2400" dirty="0">
                <a:solidFill>
                  <a:schemeClr val="bg1">
                    <a:lumMod val="95000"/>
                  </a:schemeClr>
                </a:solidFill>
              </a:rPr>
              <a:t>文件，点击“打开”</a:t>
            </a:r>
            <a:r>
              <a:rPr lang="en-US" altLang="zh-CN" sz="2400" dirty="0">
                <a:solidFill>
                  <a:schemeClr val="bg1">
                    <a:lumMod val="95000"/>
                  </a:schemeClr>
                </a:solidFill>
              </a:rPr>
              <a:t>/</a:t>
            </a:r>
            <a:r>
              <a:rPr lang="zh-CN" altLang="en-US" sz="2400" dirty="0">
                <a:solidFill>
                  <a:schemeClr val="bg1">
                    <a:lumMod val="95000"/>
                  </a:schemeClr>
                </a:solidFill>
              </a:rPr>
              <a:t>“保存”完成导入</a:t>
            </a:r>
            <a:r>
              <a:rPr lang="en-US" altLang="zh-CN" sz="2400" dirty="0">
                <a:solidFill>
                  <a:schemeClr val="bg1">
                    <a:lumMod val="95000"/>
                  </a:schemeClr>
                </a:solidFill>
              </a:rPr>
              <a:t>/</a:t>
            </a:r>
            <a:r>
              <a:rPr lang="zh-CN" altLang="en-US" sz="2400" dirty="0">
                <a:solidFill>
                  <a:schemeClr val="bg1">
                    <a:lumMod val="95000"/>
                  </a:schemeClr>
                </a:solidFill>
              </a:rPr>
              <a:t>导出。</a:t>
            </a:r>
            <a:endParaRPr lang="zh-CN" altLang="zh-CN" sz="2400" dirty="0">
              <a:solidFill>
                <a:schemeClr val="bg1">
                  <a:lumMod val="95000"/>
                </a:schemeClr>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616" y="1412776"/>
            <a:ext cx="3836283"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8965" y="1412776"/>
            <a:ext cx="4273673"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472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barn(inVertical)">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使用常用语</a:t>
            </a:r>
            <a:endParaRPr lang="zh-CN" altLang="en-US" b="1" dirty="0">
              <a:solidFill>
                <a:schemeClr val="bg1">
                  <a:lumMod val="95000"/>
                </a:schemeClr>
              </a:solidFill>
            </a:endParaRPr>
          </a:p>
        </p:txBody>
      </p:sp>
      <p:sp>
        <p:nvSpPr>
          <p:cNvPr id="4" name="矩形 3"/>
          <p:cNvSpPr/>
          <p:nvPr/>
        </p:nvSpPr>
        <p:spPr>
          <a:xfrm>
            <a:off x="683568" y="4816694"/>
            <a:ext cx="7776864" cy="1569660"/>
          </a:xfrm>
          <a:prstGeom prst="rect">
            <a:avLst/>
          </a:prstGeom>
        </p:spPr>
        <p:txBody>
          <a:bodyPr wrap="square">
            <a:spAutoFit/>
          </a:bodyPr>
          <a:lstStyle/>
          <a:p>
            <a:r>
              <a:rPr lang="zh-CN" altLang="zh-CN" sz="2400" dirty="0">
                <a:solidFill>
                  <a:schemeClr val="bg1">
                    <a:lumMod val="95000"/>
                  </a:schemeClr>
                </a:solidFill>
              </a:rPr>
              <a:t>聊天过程中左键双击</a:t>
            </a:r>
            <a:r>
              <a:rPr lang="en-US" altLang="zh-CN" sz="2400" dirty="0">
                <a:solidFill>
                  <a:schemeClr val="bg1">
                    <a:lumMod val="95000"/>
                  </a:schemeClr>
                </a:solidFill>
              </a:rPr>
              <a:t>/</a:t>
            </a:r>
            <a:r>
              <a:rPr lang="zh-CN" altLang="zh-CN" sz="2400" dirty="0">
                <a:solidFill>
                  <a:schemeClr val="bg1">
                    <a:lumMod val="95000"/>
                  </a:schemeClr>
                </a:solidFill>
              </a:rPr>
              <a:t>右键单击选择“编辑后发送”可以套用的常用语，便可在聊天输入框中对常用语进行二次精准编辑，再发送给好友；右键点击常用语，选择直接发送，即将此条常用语直接发送给好友。</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3148" y="1293795"/>
            <a:ext cx="4337703" cy="3358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65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500"/>
                                        <p:tgtEl>
                                          <p:spTgt spid="1433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修改密码</a:t>
            </a:r>
            <a:endParaRPr lang="zh-CN" altLang="en-US" b="1" dirty="0">
              <a:solidFill>
                <a:schemeClr val="bg1">
                  <a:lumMod val="95000"/>
                </a:schemeClr>
              </a:solidFill>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99" y="1556792"/>
            <a:ext cx="4308889"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5888" y="1565568"/>
            <a:ext cx="4435714"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683569" y="4581128"/>
            <a:ext cx="7848872" cy="830997"/>
          </a:xfrm>
          <a:prstGeom prst="rect">
            <a:avLst/>
          </a:prstGeom>
        </p:spPr>
        <p:txBody>
          <a:bodyPr wrap="square">
            <a:spAutoFit/>
          </a:bodyPr>
          <a:lstStyle/>
          <a:p>
            <a:r>
              <a:rPr lang="zh-CN" altLang="zh-CN" sz="2400" dirty="0" smtClean="0">
                <a:solidFill>
                  <a:schemeClr val="bg1">
                    <a:lumMod val="95000"/>
                  </a:schemeClr>
                </a:solidFill>
              </a:rPr>
              <a:t>点击</a:t>
            </a:r>
            <a:r>
              <a:rPr lang="zh-CN" altLang="zh-CN" sz="2400" dirty="0">
                <a:solidFill>
                  <a:schemeClr val="bg1">
                    <a:lumMod val="95000"/>
                  </a:schemeClr>
                </a:solidFill>
              </a:rPr>
              <a:t>系统右上方“设置”按钮选择修改密码，依次输入旧密码、新密码并确认新密码，确认保存，完成修改密码。</a:t>
            </a:r>
          </a:p>
        </p:txBody>
      </p:sp>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479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500"/>
                                        <p:tgtEl>
                                          <p:spTgt spid="1536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363"/>
                                        </p:tgtEl>
                                        <p:attrNameLst>
                                          <p:attrName>style.visibility</p:attrName>
                                        </p:attrNameLst>
                                      </p:cBhvr>
                                      <p:to>
                                        <p:strVal val="visible"/>
                                      </p:to>
                                    </p:set>
                                    <p:animEffect transition="in" filter="fade">
                                      <p:cBhvr>
                                        <p:cTn id="11" dur="500"/>
                                        <p:tgtEl>
                                          <p:spTgt spid="1536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管理员账号管理</a:t>
            </a:r>
            <a:endParaRPr lang="zh-CN" altLang="en-US" b="1" dirty="0">
              <a:solidFill>
                <a:schemeClr val="bg1">
                  <a:lumMod val="95000"/>
                </a:schemeClr>
              </a:solidFill>
            </a:endParaRPr>
          </a:p>
        </p:txBody>
      </p:sp>
      <p:sp>
        <p:nvSpPr>
          <p:cNvPr id="3" name="TextBox 2"/>
          <p:cNvSpPr txBox="1"/>
          <p:nvPr/>
        </p:nvSpPr>
        <p:spPr>
          <a:xfrm>
            <a:off x="1053966" y="4303455"/>
            <a:ext cx="6804145" cy="2554545"/>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①：设置页选择账号管理</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②：新建账号</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建立新的客服账号，可使用账号进行米云客服登陆。</a:t>
            </a:r>
            <a:endParaRPr lang="en-US" altLang="zh-CN" sz="2000" dirty="0" smtClean="0">
              <a:solidFill>
                <a:schemeClr val="bg1"/>
              </a:solidFill>
              <a:latin typeface="微软雅黑" pitchFamily="34" charset="-122"/>
              <a:ea typeface="微软雅黑" pitchFamily="34" charset="-122"/>
            </a:endParaRPr>
          </a:p>
          <a:p>
            <a:r>
              <a:rPr lang="zh-CN" altLang="en-US" sz="2000" dirty="0">
                <a:solidFill>
                  <a:schemeClr val="bg1"/>
                </a:solidFill>
                <a:latin typeface="微软雅黑" pitchFamily="34" charset="-122"/>
                <a:ea typeface="微软雅黑" pitchFamily="34" charset="-122"/>
              </a:rPr>
              <a:t>③</a:t>
            </a:r>
            <a:r>
              <a:rPr lang="zh-CN" altLang="en-US" sz="2000" dirty="0" smtClean="0">
                <a:solidFill>
                  <a:schemeClr val="bg1"/>
                </a:solidFill>
                <a:latin typeface="微软雅黑" pitchFamily="34" charset="-122"/>
                <a:ea typeface="微软雅黑" pitchFamily="34" charset="-122"/>
              </a:rPr>
              <a:t>：编辑</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选择已有客服账号进行编辑</a:t>
            </a:r>
            <a:endParaRPr lang="en-US" altLang="zh-CN" sz="2000" dirty="0" smtClean="0">
              <a:solidFill>
                <a:schemeClr val="bg1"/>
              </a:solidFill>
              <a:latin typeface="微软雅黑" pitchFamily="34" charset="-122"/>
              <a:ea typeface="微软雅黑" pitchFamily="34" charset="-122"/>
            </a:endParaRPr>
          </a:p>
          <a:p>
            <a:r>
              <a:rPr lang="zh-CN" altLang="en-US" sz="2000" dirty="0">
                <a:solidFill>
                  <a:schemeClr val="bg1"/>
                </a:solidFill>
                <a:latin typeface="微软雅黑" pitchFamily="34" charset="-122"/>
                <a:ea typeface="微软雅黑" pitchFamily="34" charset="-122"/>
              </a:rPr>
              <a:t>④</a:t>
            </a:r>
            <a:r>
              <a:rPr lang="zh-CN" altLang="en-US" sz="2000" dirty="0" smtClean="0">
                <a:solidFill>
                  <a:schemeClr val="bg1"/>
                </a:solidFill>
                <a:latin typeface="微软雅黑" pitchFamily="34" charset="-122"/>
                <a:ea typeface="微软雅黑" pitchFamily="34" charset="-122"/>
              </a:rPr>
              <a:t>：重置密码</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选择已有客服账号进行重置密码</a:t>
            </a:r>
            <a:endParaRPr lang="en-US" altLang="zh-CN" sz="2000" dirty="0" smtClean="0">
              <a:solidFill>
                <a:schemeClr val="bg1"/>
              </a:solidFill>
              <a:latin typeface="微软雅黑" pitchFamily="34" charset="-122"/>
              <a:ea typeface="微软雅黑" pitchFamily="34" charset="-122"/>
            </a:endParaRPr>
          </a:p>
          <a:p>
            <a:endParaRPr lang="en-US" altLang="zh-CN" sz="2000" dirty="0" smtClean="0">
              <a:solidFill>
                <a:schemeClr val="bg1"/>
              </a:solidFill>
              <a:latin typeface="微软雅黑" pitchFamily="34" charset="-122"/>
              <a:ea typeface="微软雅黑" pitchFamily="34" charset="-122"/>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423455"/>
            <a:ext cx="5384703"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4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管理员账号管理</a:t>
            </a:r>
            <a:endParaRPr lang="zh-CN" altLang="en-US" b="1" dirty="0">
              <a:solidFill>
                <a:schemeClr val="bg1">
                  <a:lumMod val="95000"/>
                </a:schemeClr>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86" y="1343432"/>
            <a:ext cx="5384703"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340768"/>
            <a:ext cx="3256471"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00209" y="4402048"/>
            <a:ext cx="7365949" cy="1938992"/>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⑤：设置部门</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账号列表中选择账号，点击“设置部门”按钮，进入“部门列表”页。在“部门列表”页中可新建、编辑和删除部门。选择部门后点击“设置为选中部门”，完成账号的部门设置。</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⑥：删除</a:t>
            </a:r>
            <a:endParaRPr lang="en-US" altLang="zh-CN" sz="2000" dirty="0" smtClean="0">
              <a:solidFill>
                <a:schemeClr val="bg1"/>
              </a:solidFill>
              <a:latin typeface="微软雅黑" pitchFamily="34" charset="-122"/>
              <a:ea typeface="微软雅黑" pitchFamily="34" charset="-122"/>
            </a:endParaRPr>
          </a:p>
          <a:p>
            <a:r>
              <a:rPr lang="zh-CN" altLang="en-US" sz="2000" dirty="0" smtClean="0">
                <a:solidFill>
                  <a:schemeClr val="bg1"/>
                </a:solidFill>
                <a:latin typeface="微软雅黑" pitchFamily="34" charset="-122"/>
                <a:ea typeface="微软雅黑" pitchFamily="34" charset="-122"/>
              </a:rPr>
              <a:t>删除账号</a:t>
            </a:r>
            <a:endParaRPr lang="zh-CN" altLang="en-US" sz="2000" dirty="0">
              <a:solidFill>
                <a:schemeClr val="bg1"/>
              </a:solidFill>
              <a:latin typeface="微软雅黑" pitchFamily="34" charset="-122"/>
              <a:ea typeface="微软雅黑" pitchFamily="34" charset="-122"/>
            </a:endParaRPr>
          </a:p>
        </p:txBody>
      </p:sp>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73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barn(inVertical)">
                                      <p:cBhvr>
                                        <p:cTn id="7" dur="500"/>
                                        <p:tgtEl>
                                          <p:spTgt spid="307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barn(inVertical)">
                                      <p:cBhvr>
                                        <p:cTn id="11" dur="500"/>
                                        <p:tgtEl>
                                          <p:spTgt spid="4098"/>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chemeClr val="bg1">
                    <a:lumMod val="95000"/>
                  </a:schemeClr>
                </a:solidFill>
              </a:rPr>
              <a:t>管理员</a:t>
            </a:r>
            <a:r>
              <a:rPr lang="zh-CN" altLang="en-US" b="1" dirty="0" smtClean="0">
                <a:solidFill>
                  <a:schemeClr val="bg1">
                    <a:lumMod val="95000"/>
                  </a:schemeClr>
                </a:solidFill>
              </a:rPr>
              <a:t>好友分类</a:t>
            </a:r>
            <a:endParaRPr lang="zh-CN" altLang="en-US" b="1" dirty="0">
              <a:solidFill>
                <a:schemeClr val="bg1">
                  <a:lumMod val="95000"/>
                </a:schemeClr>
              </a:solidFill>
            </a:endParaRPr>
          </a:p>
        </p:txBody>
      </p:sp>
      <p:sp>
        <p:nvSpPr>
          <p:cNvPr id="4" name="矩形 3"/>
          <p:cNvSpPr/>
          <p:nvPr/>
        </p:nvSpPr>
        <p:spPr>
          <a:xfrm>
            <a:off x="683568" y="4816694"/>
            <a:ext cx="7776864" cy="1569660"/>
          </a:xfrm>
          <a:prstGeom prst="rect">
            <a:avLst/>
          </a:prstGeom>
        </p:spPr>
        <p:txBody>
          <a:bodyPr wrap="square">
            <a:spAutoFit/>
          </a:bodyPr>
          <a:lstStyle/>
          <a:p>
            <a:r>
              <a:rPr lang="zh-CN" altLang="en-US" sz="2400" dirty="0" smtClean="0">
                <a:solidFill>
                  <a:schemeClr val="bg1">
                    <a:lumMod val="95000"/>
                  </a:schemeClr>
                </a:solidFill>
              </a:rPr>
              <a:t>点击右上角“设置”按钮，选择“好友分类”，如图添加／编辑／修改分类名称即可。</a:t>
            </a:r>
            <a:endParaRPr lang="en-US" altLang="zh-CN" sz="2400" dirty="0" smtClean="0">
              <a:solidFill>
                <a:schemeClr val="bg1">
                  <a:lumMod val="95000"/>
                </a:schemeClr>
              </a:solidFill>
            </a:endParaRPr>
          </a:p>
          <a:p>
            <a:r>
              <a:rPr lang="zh-CN" altLang="en-US" sz="2400" dirty="0" smtClean="0">
                <a:solidFill>
                  <a:schemeClr val="bg1">
                    <a:lumMod val="95000"/>
                  </a:schemeClr>
                </a:solidFill>
              </a:rPr>
              <a:t>注：此功能仅管理员可添加／编辑／删除，客服人员只能将好友移入分类中。</a:t>
            </a:r>
            <a:endParaRPr lang="zh-CN" altLang="zh-CN" sz="2400" dirty="0">
              <a:solidFill>
                <a:schemeClr val="bg1">
                  <a:lumMod val="9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4576" y="1340768"/>
            <a:ext cx="5185692"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87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barn(inVertical)">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3775" y="92224"/>
            <a:ext cx="8229600" cy="1143000"/>
          </a:xfrm>
        </p:spPr>
        <p:txBody>
          <a:bodyPr/>
          <a:lstStyle/>
          <a:p>
            <a:r>
              <a:rPr lang="zh-CN" altLang="en-US" b="1" dirty="0" smtClean="0">
                <a:solidFill>
                  <a:schemeClr val="bg1">
                    <a:lumMod val="95000"/>
                  </a:schemeClr>
                </a:solidFill>
              </a:rPr>
              <a:t>管理员好友分类</a:t>
            </a:r>
            <a:endParaRPr lang="zh-CN" altLang="en-US" b="1" dirty="0">
              <a:solidFill>
                <a:schemeClr val="bg1">
                  <a:lumMod val="9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974" y="1235224"/>
            <a:ext cx="7283112" cy="3739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26448" y="5186025"/>
            <a:ext cx="2160240" cy="1200329"/>
          </a:xfrm>
          <a:prstGeom prst="rect">
            <a:avLst/>
          </a:prstGeom>
          <a:noFill/>
        </p:spPr>
        <p:txBody>
          <a:bodyPr wrap="square" rtlCol="0">
            <a:spAutoFit/>
          </a:bodyPr>
          <a:lstStyle/>
          <a:p>
            <a:r>
              <a:rPr lang="zh-CN" altLang="en-US" dirty="0" smtClean="0">
                <a:solidFill>
                  <a:schemeClr val="bg1"/>
                </a:solidFill>
              </a:rPr>
              <a:t>①：分类输入框</a:t>
            </a:r>
            <a:endParaRPr lang="en-US" altLang="zh-CN" dirty="0" smtClean="0">
              <a:solidFill>
                <a:schemeClr val="bg1"/>
              </a:solidFill>
            </a:endParaRPr>
          </a:p>
          <a:p>
            <a:r>
              <a:rPr lang="zh-CN" altLang="en-US" dirty="0" smtClean="0">
                <a:solidFill>
                  <a:schemeClr val="bg1"/>
                </a:solidFill>
              </a:rPr>
              <a:t>②：添加按钮</a:t>
            </a:r>
            <a:endParaRPr lang="en-US" altLang="zh-CN" dirty="0" smtClean="0">
              <a:solidFill>
                <a:schemeClr val="bg1"/>
              </a:solidFill>
            </a:endParaRPr>
          </a:p>
          <a:p>
            <a:r>
              <a:rPr lang="zh-CN" altLang="en-US" dirty="0" smtClean="0">
                <a:solidFill>
                  <a:schemeClr val="bg1"/>
                </a:solidFill>
              </a:rPr>
              <a:t>输入需要添加的分类名称，点击添加。</a:t>
            </a:r>
            <a:endParaRPr lang="zh-CN" altLang="en-US" dirty="0">
              <a:solidFill>
                <a:schemeClr val="bg1"/>
              </a:solidFill>
            </a:endParaRPr>
          </a:p>
        </p:txBody>
      </p:sp>
      <p:sp>
        <p:nvSpPr>
          <p:cNvPr id="9" name="TextBox 8"/>
          <p:cNvSpPr txBox="1"/>
          <p:nvPr/>
        </p:nvSpPr>
        <p:spPr>
          <a:xfrm>
            <a:off x="2878278" y="5186024"/>
            <a:ext cx="1765730" cy="1200329"/>
          </a:xfrm>
          <a:prstGeom prst="rect">
            <a:avLst/>
          </a:prstGeom>
          <a:noFill/>
        </p:spPr>
        <p:txBody>
          <a:bodyPr wrap="square" rtlCol="0">
            <a:spAutoFit/>
          </a:bodyPr>
          <a:lstStyle/>
          <a:p>
            <a:r>
              <a:rPr lang="zh-CN" altLang="en-US" dirty="0">
                <a:solidFill>
                  <a:schemeClr val="bg1"/>
                </a:solidFill>
              </a:rPr>
              <a:t>③</a:t>
            </a:r>
            <a:r>
              <a:rPr lang="zh-CN" altLang="en-US" dirty="0" smtClean="0">
                <a:solidFill>
                  <a:schemeClr val="bg1"/>
                </a:solidFill>
              </a:rPr>
              <a:t>：删除按钮</a:t>
            </a:r>
            <a:endParaRPr lang="en-US" altLang="zh-CN" dirty="0" smtClean="0">
              <a:solidFill>
                <a:schemeClr val="bg1"/>
              </a:solidFill>
            </a:endParaRPr>
          </a:p>
          <a:p>
            <a:r>
              <a:rPr lang="zh-CN" altLang="en-US" dirty="0" smtClean="0">
                <a:solidFill>
                  <a:schemeClr val="bg1"/>
                </a:solidFill>
              </a:rPr>
              <a:t>选择需要删除的分类名称，点击删除。</a:t>
            </a:r>
            <a:endParaRPr lang="zh-CN" altLang="en-US" dirty="0">
              <a:solidFill>
                <a:schemeClr val="bg1"/>
              </a:solidFill>
            </a:endParaRPr>
          </a:p>
        </p:txBody>
      </p:sp>
      <p:sp>
        <p:nvSpPr>
          <p:cNvPr id="10" name="TextBox 9"/>
          <p:cNvSpPr txBox="1"/>
          <p:nvPr/>
        </p:nvSpPr>
        <p:spPr>
          <a:xfrm>
            <a:off x="4550850" y="5186025"/>
            <a:ext cx="2020064" cy="1200329"/>
          </a:xfrm>
          <a:prstGeom prst="rect">
            <a:avLst/>
          </a:prstGeom>
          <a:noFill/>
        </p:spPr>
        <p:txBody>
          <a:bodyPr wrap="square" rtlCol="0">
            <a:spAutoFit/>
          </a:bodyPr>
          <a:lstStyle/>
          <a:p>
            <a:r>
              <a:rPr lang="zh-CN" altLang="en-US" dirty="0" smtClean="0">
                <a:solidFill>
                  <a:schemeClr val="bg1"/>
                </a:solidFill>
              </a:rPr>
              <a:t>④：分类顺序调整</a:t>
            </a:r>
            <a:endParaRPr lang="en-US" altLang="zh-CN" dirty="0" smtClean="0">
              <a:solidFill>
                <a:schemeClr val="bg1"/>
              </a:solidFill>
            </a:endParaRPr>
          </a:p>
          <a:p>
            <a:r>
              <a:rPr lang="zh-CN" altLang="en-US" dirty="0" smtClean="0">
                <a:solidFill>
                  <a:schemeClr val="bg1"/>
                </a:solidFill>
              </a:rPr>
              <a:t>选择需要调整顺序的分类名称，点击上移或下移。</a:t>
            </a:r>
            <a:endParaRPr lang="zh-CN" altLang="en-US" dirty="0">
              <a:solidFill>
                <a:schemeClr val="bg1"/>
              </a:solidFill>
            </a:endParaRPr>
          </a:p>
        </p:txBody>
      </p:sp>
      <p:sp>
        <p:nvSpPr>
          <p:cNvPr id="11" name="TextBox 10"/>
          <p:cNvSpPr txBox="1"/>
          <p:nvPr/>
        </p:nvSpPr>
        <p:spPr>
          <a:xfrm>
            <a:off x="6622694" y="5186023"/>
            <a:ext cx="1765730" cy="1200329"/>
          </a:xfrm>
          <a:prstGeom prst="rect">
            <a:avLst/>
          </a:prstGeom>
          <a:noFill/>
        </p:spPr>
        <p:txBody>
          <a:bodyPr wrap="square" rtlCol="0">
            <a:spAutoFit/>
          </a:bodyPr>
          <a:lstStyle/>
          <a:p>
            <a:r>
              <a:rPr lang="zh-CN" altLang="en-US" dirty="0" smtClean="0">
                <a:solidFill>
                  <a:schemeClr val="bg1"/>
                </a:solidFill>
              </a:rPr>
              <a:t>⑤：保存按钮</a:t>
            </a:r>
            <a:endParaRPr lang="en-US" altLang="zh-CN" dirty="0" smtClean="0">
              <a:solidFill>
                <a:schemeClr val="bg1"/>
              </a:solidFill>
            </a:endParaRPr>
          </a:p>
          <a:p>
            <a:r>
              <a:rPr lang="zh-CN" altLang="en-US" dirty="0" smtClean="0">
                <a:solidFill>
                  <a:schemeClr val="bg1"/>
                </a:solidFill>
              </a:rPr>
              <a:t>点击保存，完成好友分类的修改。</a:t>
            </a:r>
            <a:endParaRPr lang="zh-CN" altLang="en-US" dirty="0">
              <a:solidFill>
                <a:schemeClr val="bg1"/>
              </a:solidFill>
            </a:endParaRPr>
          </a:p>
        </p:txBody>
      </p:sp>
      <p:pic>
        <p:nvPicPr>
          <p:cNvPr id="12"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885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设置消息提醒方式</a:t>
            </a:r>
            <a:endParaRPr lang="zh-CN" altLang="en-US" b="1" dirty="0">
              <a:solidFill>
                <a:schemeClr val="bg1">
                  <a:lumMod val="95000"/>
                </a:schemeClr>
              </a:solidFill>
            </a:endParaRPr>
          </a:p>
        </p:txBody>
      </p:sp>
      <p:sp>
        <p:nvSpPr>
          <p:cNvPr id="4" name="矩形 3"/>
          <p:cNvSpPr/>
          <p:nvPr/>
        </p:nvSpPr>
        <p:spPr>
          <a:xfrm>
            <a:off x="683568" y="4816694"/>
            <a:ext cx="7776864" cy="830997"/>
          </a:xfrm>
          <a:prstGeom prst="rect">
            <a:avLst/>
          </a:prstGeom>
        </p:spPr>
        <p:txBody>
          <a:bodyPr wrap="square">
            <a:spAutoFit/>
          </a:bodyPr>
          <a:lstStyle/>
          <a:p>
            <a:r>
              <a:rPr lang="zh-CN" altLang="en-US" sz="2400" dirty="0" smtClean="0">
                <a:solidFill>
                  <a:schemeClr val="bg1">
                    <a:lumMod val="95000"/>
                  </a:schemeClr>
                </a:solidFill>
              </a:rPr>
              <a:t>点击右上角“设置”按钮，选择“消息提醒”，如图勾选需要的提醒方式即可。</a:t>
            </a:r>
            <a:endParaRPr lang="zh-CN" altLang="zh-CN" sz="2400" dirty="0">
              <a:solidFill>
                <a:schemeClr val="bg1">
                  <a:lumMod val="95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112" y="1268760"/>
            <a:ext cx="5819775" cy="340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22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barn(inVertical)">
                                      <p:cBhvr>
                                        <p:cTn id="10"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设置自定义自动回复</a:t>
            </a:r>
            <a:endParaRPr lang="zh-CN" altLang="en-US" b="1" dirty="0">
              <a:solidFill>
                <a:schemeClr val="bg1">
                  <a:lumMod val="95000"/>
                </a:schemeClr>
              </a:solidFill>
            </a:endParaRPr>
          </a:p>
        </p:txBody>
      </p:sp>
      <p:sp>
        <p:nvSpPr>
          <p:cNvPr id="4" name="矩形 3"/>
          <p:cNvSpPr/>
          <p:nvPr/>
        </p:nvSpPr>
        <p:spPr>
          <a:xfrm>
            <a:off x="683568" y="5085184"/>
            <a:ext cx="7776864" cy="1200329"/>
          </a:xfrm>
          <a:prstGeom prst="rect">
            <a:avLst/>
          </a:prstGeom>
        </p:spPr>
        <p:txBody>
          <a:bodyPr wrap="square">
            <a:spAutoFit/>
          </a:bodyPr>
          <a:lstStyle/>
          <a:p>
            <a:r>
              <a:rPr lang="zh-CN" altLang="en-US" sz="2400" dirty="0" smtClean="0">
                <a:solidFill>
                  <a:schemeClr val="bg1">
                    <a:lumMod val="95000"/>
                  </a:schemeClr>
                </a:solidFill>
              </a:rPr>
              <a:t>点击右上角“设置”按钮，选择“自动回复”，如图勾选按钮可开启／关闭自动回复功能，点击编辑框可编辑自动回复内容，点击“保存”完成设置。</a:t>
            </a:r>
            <a:endParaRPr lang="zh-CN" altLang="zh-CN" sz="2400" dirty="0">
              <a:solidFill>
                <a:schemeClr val="bg1">
                  <a:lumMod val="9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5756" y="1424759"/>
            <a:ext cx="4392488" cy="35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264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人群画像分析</a:t>
            </a:r>
            <a:endParaRPr lang="zh-CN" altLang="en-US" b="1" dirty="0">
              <a:solidFill>
                <a:schemeClr val="bg1">
                  <a:lumMod val="95000"/>
                </a:schemeClr>
              </a:solidFill>
            </a:endParaRPr>
          </a:p>
        </p:txBody>
      </p:sp>
      <p:sp>
        <p:nvSpPr>
          <p:cNvPr id="4" name="矩形 3"/>
          <p:cNvSpPr/>
          <p:nvPr/>
        </p:nvSpPr>
        <p:spPr>
          <a:xfrm>
            <a:off x="683568" y="4941168"/>
            <a:ext cx="7776864" cy="1569660"/>
          </a:xfrm>
          <a:prstGeom prst="rect">
            <a:avLst/>
          </a:prstGeom>
        </p:spPr>
        <p:txBody>
          <a:bodyPr wrap="square">
            <a:spAutoFit/>
          </a:bodyPr>
          <a:lstStyle/>
          <a:p>
            <a:r>
              <a:rPr lang="zh-CN" altLang="en-US" sz="2400" dirty="0" smtClean="0">
                <a:solidFill>
                  <a:schemeClr val="bg1">
                    <a:lumMod val="95000"/>
                  </a:schemeClr>
                </a:solidFill>
              </a:rPr>
              <a:t>左侧好友列表中选择好友头像，然后点击右侧“个人画像”分栏，即可显示该好友的画像统计信息。备注名、微信号等信息为自动获取，其他信息可根据需要自主填写，填写完毕，点击“保存”按钮。</a:t>
            </a:r>
            <a:endParaRPr lang="zh-CN" altLang="zh-CN" sz="2400" dirty="0">
              <a:solidFill>
                <a:schemeClr val="bg1">
                  <a:lumMod val="95000"/>
                </a:schemeClr>
              </a:solidFill>
            </a:endParaRPr>
          </a:p>
        </p:txBody>
      </p:sp>
      <p:pic>
        <p:nvPicPr>
          <p:cNvPr id="7" name="Picture 2" descr="C:\Users\Administrator\Desktop\米云客服标志2.png"/>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Administrator\Desktop\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401" y="1412776"/>
            <a:ext cx="5839197" cy="3374949"/>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177" y="694935"/>
            <a:ext cx="8973646" cy="5204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43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barn(inVertical)">
                                      <p:cBhvr>
                                        <p:cTn id="11" dur="500"/>
                                        <p:tgtEl>
                                          <p:spTgt spid="512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123"/>
                                        </p:tgtEl>
                                        <p:attrNameLst>
                                          <p:attrName>style.visibility</p:attrName>
                                        </p:attrNameLst>
                                      </p:cBhvr>
                                      <p:to>
                                        <p:strVal val="visible"/>
                                      </p:to>
                                    </p:set>
                                    <p:animEffect transition="in" filter="fade">
                                      <p:cBhvr>
                                        <p:cTn id="16" dur="500"/>
                                        <p:tgtEl>
                                          <p:spTgt spid="51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5123"/>
                                        </p:tgtEl>
                                      </p:cBhvr>
                                    </p:animEffect>
                                    <p:set>
                                      <p:cBhvr>
                                        <p:cTn id="21" dur="1" fill="hold">
                                          <p:stCondLst>
                                            <p:cond delay="499"/>
                                          </p:stCondLst>
                                        </p:cTn>
                                        <p:tgtEl>
                                          <p:spTgt spid="51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账号登陆</a:t>
            </a:r>
            <a:endParaRPr lang="zh-CN" altLang="en-US" b="1" dirty="0">
              <a:solidFill>
                <a:schemeClr val="bg1">
                  <a:lumMod val="95000"/>
                </a:schemeClr>
              </a:solidFill>
            </a:endParaRPr>
          </a:p>
        </p:txBody>
      </p:sp>
      <p:sp>
        <p:nvSpPr>
          <p:cNvPr id="5" name="矩形 4"/>
          <p:cNvSpPr/>
          <p:nvPr/>
        </p:nvSpPr>
        <p:spPr>
          <a:xfrm>
            <a:off x="1042864" y="4509120"/>
            <a:ext cx="2952750" cy="1569660"/>
          </a:xfrm>
          <a:prstGeom prst="rect">
            <a:avLst/>
          </a:prstGeom>
        </p:spPr>
        <p:txBody>
          <a:bodyPr wrap="square">
            <a:spAutoFit/>
          </a:bodyPr>
          <a:lstStyle/>
          <a:p>
            <a:r>
              <a:rPr lang="zh-CN" altLang="zh-CN" sz="2400" dirty="0" smtClean="0">
                <a:solidFill>
                  <a:schemeClr val="bg1">
                    <a:lumMod val="95000"/>
                  </a:schemeClr>
                </a:solidFill>
              </a:rPr>
              <a:t>输入</a:t>
            </a:r>
            <a:r>
              <a:rPr lang="zh-CN" altLang="zh-CN" sz="2400" dirty="0">
                <a:solidFill>
                  <a:schemeClr val="bg1">
                    <a:lumMod val="95000"/>
                  </a:schemeClr>
                </a:solidFill>
              </a:rPr>
              <a:t>客服给定的账号和密码，点击“登陆”按钮，即可完成登陆系统。</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700807"/>
            <a:ext cx="295275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矩形 5"/>
          <p:cNvSpPr/>
          <p:nvPr/>
        </p:nvSpPr>
        <p:spPr>
          <a:xfrm>
            <a:off x="5104968" y="4509119"/>
            <a:ext cx="3070840" cy="1569660"/>
          </a:xfrm>
          <a:prstGeom prst="rect">
            <a:avLst/>
          </a:prstGeom>
        </p:spPr>
        <p:txBody>
          <a:bodyPr wrap="square">
            <a:spAutoFit/>
          </a:bodyPr>
          <a:lstStyle/>
          <a:p>
            <a:r>
              <a:rPr lang="zh-CN" altLang="zh-CN" sz="2400" dirty="0" smtClean="0">
                <a:solidFill>
                  <a:schemeClr val="bg1">
                    <a:lumMod val="95000"/>
                  </a:schemeClr>
                </a:solidFill>
              </a:rPr>
              <a:t>选择</a:t>
            </a:r>
            <a:r>
              <a:rPr lang="zh-CN" altLang="zh-CN" sz="2400" dirty="0">
                <a:solidFill>
                  <a:schemeClr val="bg1">
                    <a:lumMod val="95000"/>
                  </a:schemeClr>
                </a:solidFill>
              </a:rPr>
              <a:t>记住密码，再次登陆此系统时无需输入密码，点击登陆即可进入系统。</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864" y="1700806"/>
            <a:ext cx="295275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1118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fade">
                                      <p:cBhvr>
                                        <p:cTn id="11" dur="500"/>
                                        <p:tgtEl>
                                          <p:spTgt spid="102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500"/>
                                        <p:tgtEl>
                                          <p:spTgt spid="10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人群画像分析</a:t>
            </a:r>
            <a:endParaRPr lang="zh-CN" altLang="en-US" b="1" dirty="0">
              <a:solidFill>
                <a:schemeClr val="bg1">
                  <a:lumMod val="95000"/>
                </a:schemeClr>
              </a:solidFill>
            </a:endParaRPr>
          </a:p>
        </p:txBody>
      </p:sp>
      <p:sp>
        <p:nvSpPr>
          <p:cNvPr id="4" name="矩形 3"/>
          <p:cNvSpPr/>
          <p:nvPr/>
        </p:nvSpPr>
        <p:spPr>
          <a:xfrm>
            <a:off x="683568" y="4941168"/>
            <a:ext cx="7776864" cy="830997"/>
          </a:xfrm>
          <a:prstGeom prst="rect">
            <a:avLst/>
          </a:prstGeom>
        </p:spPr>
        <p:txBody>
          <a:bodyPr wrap="square">
            <a:spAutoFit/>
          </a:bodyPr>
          <a:lstStyle/>
          <a:p>
            <a:r>
              <a:rPr lang="zh-CN" altLang="en-US" sz="2400" dirty="0" smtClean="0">
                <a:solidFill>
                  <a:schemeClr val="bg1">
                    <a:lumMod val="95000"/>
                  </a:schemeClr>
                </a:solidFill>
              </a:rPr>
              <a:t>依次输入对应数据信息，完成个人画像数据输入，输入完毕，点击“保存”。</a:t>
            </a:r>
            <a:endParaRPr lang="zh-CN" altLang="zh-CN" sz="2400" dirty="0">
              <a:solidFill>
                <a:schemeClr val="bg1">
                  <a:lumMod val="95000"/>
                </a:schemeClr>
              </a:solidFill>
            </a:endParaRPr>
          </a:p>
        </p:txBody>
      </p:sp>
      <p:pic>
        <p:nvPicPr>
          <p:cNvPr id="7" name="Picture 2" descr="C:\Users\Administrator\Desktop\米云客服标志2.png"/>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Administrator\Desktop\未标题-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24626"/>
            <a:ext cx="9144000" cy="367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12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barn(inVertical)">
                                      <p:cBhvr>
                                        <p:cTn id="11"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人群画像分析</a:t>
            </a:r>
            <a:endParaRPr lang="zh-CN" altLang="en-US" b="1" dirty="0">
              <a:solidFill>
                <a:schemeClr val="bg1">
                  <a:lumMod val="95000"/>
                </a:schemeClr>
              </a:solidFill>
            </a:endParaRPr>
          </a:p>
        </p:txBody>
      </p:sp>
      <p:sp>
        <p:nvSpPr>
          <p:cNvPr id="4" name="矩形 3"/>
          <p:cNvSpPr/>
          <p:nvPr/>
        </p:nvSpPr>
        <p:spPr>
          <a:xfrm>
            <a:off x="683568" y="5085184"/>
            <a:ext cx="7776864" cy="461665"/>
          </a:xfrm>
          <a:prstGeom prst="rect">
            <a:avLst/>
          </a:prstGeom>
        </p:spPr>
        <p:txBody>
          <a:bodyPr wrap="square">
            <a:spAutoFit/>
          </a:bodyPr>
          <a:lstStyle/>
          <a:p>
            <a:r>
              <a:rPr lang="zh-CN" altLang="en-US" sz="2400" dirty="0" smtClean="0">
                <a:solidFill>
                  <a:schemeClr val="bg1">
                    <a:lumMod val="95000"/>
                  </a:schemeClr>
                </a:solidFill>
              </a:rPr>
              <a:t>点击右上角“客户分析”按钮，弹出客户分析详细窗口。</a:t>
            </a:r>
            <a:endParaRPr lang="zh-CN" altLang="zh-CN" sz="2400" dirty="0">
              <a:solidFill>
                <a:schemeClr val="bg1">
                  <a:lumMod val="9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213" y="2348880"/>
            <a:ext cx="8619574" cy="1111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27" y="288391"/>
            <a:ext cx="9114746" cy="634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81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barn(inVertical)">
                                      <p:cBhvr>
                                        <p:cTn id="11" dur="500"/>
                                        <p:tgtEl>
                                          <p:spTgt spid="102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500"/>
                                        <p:tgtEl>
                                          <p:spTgt spid="10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026"/>
                                        </p:tgtEl>
                                      </p:cBhvr>
                                    </p:animEffect>
                                    <p:set>
                                      <p:cBhvr>
                                        <p:cTn id="21"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退出系统</a:t>
            </a:r>
            <a:endParaRPr lang="zh-CN" altLang="en-US" b="1" dirty="0">
              <a:solidFill>
                <a:schemeClr val="bg1">
                  <a:lumMod val="95000"/>
                </a:schemeClr>
              </a:solidFill>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629192"/>
            <a:ext cx="3424972"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1999" y="1628800"/>
            <a:ext cx="3450682"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248013" y="4771359"/>
            <a:ext cx="6647974" cy="461665"/>
          </a:xfrm>
          <a:prstGeom prst="rect">
            <a:avLst/>
          </a:prstGeom>
        </p:spPr>
        <p:txBody>
          <a:bodyPr wrap="none">
            <a:spAutoFit/>
          </a:bodyPr>
          <a:lstStyle/>
          <a:p>
            <a:r>
              <a:rPr lang="zh-CN" altLang="zh-CN" sz="2400" dirty="0">
                <a:solidFill>
                  <a:schemeClr val="bg1">
                    <a:lumMod val="95000"/>
                  </a:schemeClr>
                </a:solidFill>
              </a:rPr>
              <a:t>击右上角注销按钮</a:t>
            </a:r>
            <a:r>
              <a:rPr lang="zh-CN" altLang="zh-CN" sz="2400" dirty="0" smtClean="0">
                <a:solidFill>
                  <a:schemeClr val="bg1">
                    <a:lumMod val="95000"/>
                  </a:schemeClr>
                </a:solidFill>
              </a:rPr>
              <a:t>，</a:t>
            </a:r>
            <a:r>
              <a:rPr lang="zh-CN" altLang="en-US" sz="2400" dirty="0" smtClean="0">
                <a:solidFill>
                  <a:schemeClr val="bg1">
                    <a:lumMod val="95000"/>
                  </a:schemeClr>
                </a:solidFill>
              </a:rPr>
              <a:t>“</a:t>
            </a:r>
            <a:r>
              <a:rPr lang="zh-CN" altLang="zh-CN" sz="2400" dirty="0" smtClean="0">
                <a:solidFill>
                  <a:schemeClr val="bg1">
                    <a:lumMod val="95000"/>
                  </a:schemeClr>
                </a:solidFill>
              </a:rPr>
              <a:t>确定</a:t>
            </a:r>
            <a:r>
              <a:rPr lang="zh-CN" altLang="en-US" sz="2400" dirty="0" smtClean="0">
                <a:solidFill>
                  <a:schemeClr val="bg1">
                    <a:lumMod val="95000"/>
                  </a:schemeClr>
                </a:solidFill>
              </a:rPr>
              <a:t>”</a:t>
            </a:r>
            <a:r>
              <a:rPr lang="zh-CN" altLang="zh-CN" sz="2400" dirty="0" smtClean="0">
                <a:solidFill>
                  <a:schemeClr val="bg1">
                    <a:lumMod val="95000"/>
                  </a:schemeClr>
                </a:solidFill>
              </a:rPr>
              <a:t>，</a:t>
            </a:r>
            <a:r>
              <a:rPr lang="zh-CN" altLang="zh-CN" sz="2400" dirty="0">
                <a:solidFill>
                  <a:schemeClr val="bg1">
                    <a:lumMod val="95000"/>
                  </a:schemeClr>
                </a:solidFill>
              </a:rPr>
              <a:t>完成系统退出。</a:t>
            </a:r>
          </a:p>
        </p:txBody>
      </p:sp>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563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500"/>
                                        <p:tgtEl>
                                          <p:spTgt spid="1638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387"/>
                                        </p:tgtEl>
                                        <p:attrNameLst>
                                          <p:attrName>style.visibility</p:attrName>
                                        </p:attrNameLst>
                                      </p:cBhvr>
                                      <p:to>
                                        <p:strVal val="visible"/>
                                      </p:to>
                                    </p:set>
                                    <p:animEffect transition="in" filter="fade">
                                      <p:cBhvr>
                                        <p:cTn id="11" dur="500"/>
                                        <p:tgtEl>
                                          <p:spTgt spid="1638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bg1">
                    <a:lumMod val="95000"/>
                  </a:schemeClr>
                </a:solidFill>
              </a:rPr>
              <a:t>结语</a:t>
            </a:r>
            <a:endParaRPr lang="zh-CN" altLang="en-US" b="1" dirty="0">
              <a:solidFill>
                <a:schemeClr val="bg1">
                  <a:lumMod val="95000"/>
                </a:schemeClr>
              </a:solidFill>
            </a:endParaRPr>
          </a:p>
        </p:txBody>
      </p:sp>
      <p:sp>
        <p:nvSpPr>
          <p:cNvPr id="3" name="内容占位符 2"/>
          <p:cNvSpPr>
            <a:spLocks noGrp="1"/>
          </p:cNvSpPr>
          <p:nvPr>
            <p:ph idx="1"/>
          </p:nvPr>
        </p:nvSpPr>
        <p:spPr/>
        <p:txBody>
          <a:bodyPr/>
          <a:lstStyle/>
          <a:p>
            <a:pPr marL="0" indent="0">
              <a:buNone/>
            </a:pPr>
            <a:r>
              <a:rPr lang="zh-CN" altLang="zh-CN" dirty="0">
                <a:solidFill>
                  <a:schemeClr val="bg1">
                    <a:lumMod val="95000"/>
                  </a:schemeClr>
                </a:solidFill>
              </a:rPr>
              <a:t>互联网信息发达的今天，营销也要跟上时代的脚步，以微信等社交软件为中介，以专业知识为基础，运用心理学方法和技术，跟粉丝建立良好的朋友信任关系，挖掘和引导促进营销顺利进行，这样的方式已经成为营销发展的大趋势。</a:t>
            </a:r>
            <a:endParaRPr lang="zh-CN" altLang="en-US" dirty="0">
              <a:solidFill>
                <a:schemeClr val="bg1">
                  <a:lumMod val="95000"/>
                </a:schemeClr>
              </a:solidFill>
            </a:endParaRPr>
          </a:p>
        </p:txBody>
      </p:sp>
      <p:pic>
        <p:nvPicPr>
          <p:cNvPr id="5" name="Picture 2" descr="C:\Users\Administrator\Desktop\米云客服标志2.png"/>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99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bg bwMode="auto">
      <p:bgPr>
        <a:solidFill>
          <a:srgbClr val="00B0F0"/>
        </a:solidFill>
        <a:effectLst/>
      </p:bgPr>
    </p:bg>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331640" y="2166939"/>
            <a:ext cx="6662017" cy="1569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zh-CN" sz="9600" b="1" dirty="0">
                <a:solidFill>
                  <a:schemeClr val="bg1"/>
                </a:solidFill>
                <a:latin typeface="微软雅黑" pitchFamily="34" charset="-122"/>
                <a:ea typeface="微软雅黑" pitchFamily="34" charset="-122"/>
              </a:rPr>
              <a:t>Thank you</a:t>
            </a:r>
          </a:p>
        </p:txBody>
      </p:sp>
      <p:sp>
        <p:nvSpPr>
          <p:cNvPr id="2" name="TextBox 1"/>
          <p:cNvSpPr txBox="1"/>
          <p:nvPr/>
        </p:nvSpPr>
        <p:spPr>
          <a:xfrm>
            <a:off x="4662648" y="5805264"/>
            <a:ext cx="4450070" cy="923330"/>
          </a:xfrm>
          <a:prstGeom prst="rect">
            <a:avLst/>
          </a:prstGeom>
          <a:noFill/>
        </p:spPr>
        <p:txBody>
          <a:bodyPr wrap="square" rtlCol="0">
            <a:spAutoFit/>
          </a:bodyPr>
          <a:lstStyle/>
          <a:p>
            <a:pPr algn="r"/>
            <a:r>
              <a:rPr lang="zh-CN" altLang="en-US" dirty="0" smtClean="0">
                <a:solidFill>
                  <a:schemeClr val="bg1">
                    <a:lumMod val="95000"/>
                  </a:schemeClr>
                </a:solidFill>
              </a:rPr>
              <a:t>大连米云科技</a:t>
            </a:r>
            <a:endParaRPr lang="en-US" altLang="zh-CN" smtClean="0">
              <a:solidFill>
                <a:schemeClr val="bg1">
                  <a:lumMod val="95000"/>
                </a:schemeClr>
              </a:solidFill>
            </a:endParaRPr>
          </a:p>
          <a:p>
            <a:pPr algn="r"/>
            <a:r>
              <a:rPr lang="zh-CN" altLang="en-US" smtClean="0">
                <a:solidFill>
                  <a:schemeClr val="bg1">
                    <a:lumMod val="95000"/>
                  </a:schemeClr>
                </a:solidFill>
              </a:rPr>
              <a:t>网 </a:t>
            </a:r>
            <a:r>
              <a:rPr lang="zh-CN" altLang="en-US" dirty="0" smtClean="0">
                <a:solidFill>
                  <a:schemeClr val="bg1">
                    <a:lumMod val="95000"/>
                  </a:schemeClr>
                </a:solidFill>
              </a:rPr>
              <a:t>址：</a:t>
            </a:r>
            <a:r>
              <a:rPr lang="en-US" altLang="zh-CN" dirty="0" smtClean="0">
                <a:solidFill>
                  <a:schemeClr val="bg1">
                    <a:lumMod val="95000"/>
                  </a:schemeClr>
                </a:solidFill>
                <a:hlinkClick r:id="rId3"/>
              </a:rPr>
              <a:t>www.miyunchuanmei.com</a:t>
            </a:r>
            <a:endParaRPr lang="en-US" altLang="zh-CN" dirty="0" smtClean="0">
              <a:solidFill>
                <a:schemeClr val="bg1">
                  <a:lumMod val="95000"/>
                </a:schemeClr>
              </a:solidFill>
            </a:endParaRPr>
          </a:p>
          <a:p>
            <a:pPr algn="r"/>
            <a:r>
              <a:rPr lang="en-US" altLang="zh-CN" dirty="0" smtClean="0">
                <a:solidFill>
                  <a:schemeClr val="bg1">
                    <a:lumMod val="95000"/>
                  </a:schemeClr>
                </a:solidFill>
              </a:rPr>
              <a:t>Copyright</a:t>
            </a:r>
            <a:r>
              <a:rPr lang="en-US" altLang="zh-CN" dirty="0">
                <a:solidFill>
                  <a:schemeClr val="bg1">
                    <a:lumMod val="95000"/>
                  </a:schemeClr>
                </a:solidFill>
              </a:rPr>
              <a:t>© 2016 </a:t>
            </a:r>
            <a:r>
              <a:rPr lang="en-US" altLang="zh-CN" dirty="0" err="1" smtClean="0">
                <a:solidFill>
                  <a:schemeClr val="bg1">
                    <a:lumMod val="95000"/>
                  </a:schemeClr>
                </a:solidFill>
              </a:rPr>
              <a:t>DaLianMiYunKeJi</a:t>
            </a:r>
            <a:endParaRPr lang="zh-CN" altLang="en-US" dirty="0">
              <a:solidFill>
                <a:schemeClr val="bg1">
                  <a:lumMod val="95000"/>
                </a:schemeClr>
              </a:solidFill>
            </a:endParaRPr>
          </a:p>
        </p:txBody>
      </p:sp>
    </p:spTree>
    <p:extLst>
      <p:ext uri="{BB962C8B-B14F-4D97-AF65-F5344CB8AC3E}">
        <p14:creationId xmlns:p14="http://schemas.microsoft.com/office/powerpoint/2010/main" val="907276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微信</a:t>
            </a:r>
            <a:r>
              <a:rPr lang="zh-CN" altLang="zh-CN" b="1" dirty="0" smtClean="0">
                <a:solidFill>
                  <a:schemeClr val="bg1">
                    <a:lumMod val="95000"/>
                  </a:schemeClr>
                </a:solidFill>
              </a:rPr>
              <a:t>登陆</a:t>
            </a:r>
            <a:endParaRPr lang="zh-CN" altLang="en-US" b="1" dirty="0">
              <a:solidFill>
                <a:schemeClr val="bg1">
                  <a:lumMod val="9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78940"/>
            <a:ext cx="3886200"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043608" y="4786154"/>
            <a:ext cx="6678463" cy="1200329"/>
          </a:xfrm>
          <a:prstGeom prst="rect">
            <a:avLst/>
          </a:prstGeom>
        </p:spPr>
        <p:txBody>
          <a:bodyPr wrap="square">
            <a:spAutoFit/>
          </a:bodyPr>
          <a:lstStyle/>
          <a:p>
            <a:r>
              <a:rPr lang="zh-CN" altLang="zh-CN" sz="2400" dirty="0" smtClean="0">
                <a:solidFill>
                  <a:schemeClr val="bg1">
                    <a:lumMod val="95000"/>
                  </a:schemeClr>
                </a:solidFill>
              </a:rPr>
              <a:t>点击</a:t>
            </a:r>
            <a:r>
              <a:rPr lang="zh-CN" altLang="zh-CN" sz="2400" dirty="0">
                <a:solidFill>
                  <a:schemeClr val="bg1">
                    <a:lumMod val="95000"/>
                  </a:schemeClr>
                </a:solidFill>
              </a:rPr>
              <a:t>左侧全部聊天下方“</a:t>
            </a:r>
            <a:r>
              <a:rPr lang="en-US" altLang="zh-CN" sz="2400" dirty="0">
                <a:solidFill>
                  <a:schemeClr val="bg1">
                    <a:lumMod val="95000"/>
                  </a:schemeClr>
                </a:solidFill>
              </a:rPr>
              <a:t>+</a:t>
            </a:r>
            <a:r>
              <a:rPr lang="zh-CN" altLang="zh-CN" sz="2400" dirty="0">
                <a:solidFill>
                  <a:schemeClr val="bg1">
                    <a:lumMod val="95000"/>
                  </a:schemeClr>
                </a:solidFill>
              </a:rPr>
              <a:t>”按钮，弹出二维码，打开手机微信“扫一扫”功能，扫描二维码，手机端点击“登陆微信”即可完成登陆。</a:t>
            </a:r>
            <a:endParaRPr lang="zh-CN" altLang="en-US" sz="2400" dirty="0">
              <a:solidFill>
                <a:schemeClr val="bg1">
                  <a:lumMod val="95000"/>
                </a:schemeClr>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5096" y="1340766"/>
            <a:ext cx="2466975" cy="336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20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fade">
                                      <p:cBhvr>
                                        <p:cTn id="11" dur="500"/>
                                        <p:tgtEl>
                                          <p:spTgt spid="20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solidFill>
                  <a:schemeClr val="bg1">
                    <a:lumMod val="95000"/>
                  </a:schemeClr>
                </a:solidFill>
              </a:rPr>
              <a:t>微信退出</a:t>
            </a:r>
            <a:r>
              <a:rPr lang="en-US" altLang="zh-CN" b="1" dirty="0">
                <a:solidFill>
                  <a:schemeClr val="bg1">
                    <a:lumMod val="95000"/>
                  </a:schemeClr>
                </a:solidFill>
              </a:rPr>
              <a:t>&amp;</a:t>
            </a:r>
            <a:r>
              <a:rPr lang="zh-CN" altLang="en-US" b="1" dirty="0" smtClean="0">
                <a:solidFill>
                  <a:schemeClr val="bg1">
                    <a:lumMod val="95000"/>
                  </a:schemeClr>
                </a:solidFill>
              </a:rPr>
              <a:t>重新登陆</a:t>
            </a:r>
            <a:endParaRPr lang="zh-CN" altLang="en-US" b="1" dirty="0">
              <a:solidFill>
                <a:schemeClr val="bg1">
                  <a:lumMod val="95000"/>
                </a:schemeClr>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55" y="1350863"/>
            <a:ext cx="4029075" cy="309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270555" y="5000772"/>
            <a:ext cx="4029075" cy="1200329"/>
          </a:xfrm>
          <a:prstGeom prst="rect">
            <a:avLst/>
          </a:prstGeom>
        </p:spPr>
        <p:txBody>
          <a:bodyPr wrap="square">
            <a:spAutoFit/>
          </a:bodyPr>
          <a:lstStyle/>
          <a:p>
            <a:r>
              <a:rPr lang="zh-CN" altLang="zh-CN" sz="2400" dirty="0">
                <a:solidFill>
                  <a:schemeClr val="bg1">
                    <a:lumMod val="95000"/>
                  </a:schemeClr>
                </a:solidFill>
              </a:rPr>
              <a:t>右键点击左侧微信登陆头像，在菜单中选择“退出微信”即可完成微信退出。</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2555" y="1412776"/>
            <a:ext cx="4057650"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矩形 5"/>
          <p:cNvSpPr/>
          <p:nvPr/>
        </p:nvSpPr>
        <p:spPr>
          <a:xfrm>
            <a:off x="4585380" y="4972605"/>
            <a:ext cx="4314825" cy="1200329"/>
          </a:xfrm>
          <a:prstGeom prst="rect">
            <a:avLst/>
          </a:prstGeom>
        </p:spPr>
        <p:txBody>
          <a:bodyPr wrap="square">
            <a:spAutoFit/>
          </a:bodyPr>
          <a:lstStyle/>
          <a:p>
            <a:r>
              <a:rPr lang="zh-CN" altLang="zh-CN" sz="2400" dirty="0">
                <a:solidFill>
                  <a:schemeClr val="bg1">
                    <a:lumMod val="95000"/>
                  </a:schemeClr>
                </a:solidFill>
              </a:rPr>
              <a:t>右键点击左侧微信登陆头像，在菜单中选择“重新登陆”，扫描二维码完成重新登录。</a:t>
            </a:r>
            <a:endParaRPr lang="zh-CN" altLang="en-US" sz="2400" dirty="0">
              <a:solidFill>
                <a:schemeClr val="bg1">
                  <a:lumMod val="95000"/>
                </a:schemeClr>
              </a:solidFill>
            </a:endParaRPr>
          </a:p>
        </p:txBody>
      </p:sp>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3702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75"/>
                                        </p:tgtEl>
                                        <p:attrNameLst>
                                          <p:attrName>style.visibility</p:attrName>
                                        </p:attrNameLst>
                                      </p:cBhvr>
                                      <p:to>
                                        <p:strVal val="visible"/>
                                      </p:to>
                                    </p:set>
                                    <p:animEffect transition="in" filter="fade">
                                      <p:cBhvr>
                                        <p:cTn id="11" dur="500"/>
                                        <p:tgtEl>
                                          <p:spTgt spid="307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76"/>
                                        </p:tgtEl>
                                        <p:attrNameLst>
                                          <p:attrName>style.visibility</p:attrName>
                                        </p:attrNameLst>
                                      </p:cBhvr>
                                      <p:to>
                                        <p:strVal val="visible"/>
                                      </p:to>
                                    </p:set>
                                    <p:animEffect transition="in" filter="fade">
                                      <p:cBhvr>
                                        <p:cTn id="15" dur="500"/>
                                        <p:tgtEl>
                                          <p:spTgt spid="307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备注信息</a:t>
            </a:r>
            <a:r>
              <a:rPr lang="zh-CN" altLang="zh-CN" b="1" dirty="0" smtClean="0">
                <a:solidFill>
                  <a:schemeClr val="bg1">
                    <a:lumMod val="95000"/>
                  </a:schemeClr>
                </a:solidFill>
              </a:rPr>
              <a:t>设置</a:t>
            </a:r>
            <a:endParaRPr lang="zh-CN" altLang="en-US" b="1" dirty="0">
              <a:solidFill>
                <a:schemeClr val="bg1">
                  <a:lumMod val="9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598" y="1412776"/>
            <a:ext cx="4057650"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412776"/>
            <a:ext cx="3838575"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1259632" y="4653136"/>
            <a:ext cx="6624736" cy="1569660"/>
          </a:xfrm>
          <a:prstGeom prst="rect">
            <a:avLst/>
          </a:prstGeom>
        </p:spPr>
        <p:txBody>
          <a:bodyPr wrap="square">
            <a:spAutoFit/>
          </a:bodyPr>
          <a:lstStyle/>
          <a:p>
            <a:r>
              <a:rPr lang="zh-CN" altLang="zh-CN" sz="2400" dirty="0">
                <a:solidFill>
                  <a:schemeClr val="bg1">
                    <a:lumMod val="95000"/>
                  </a:schemeClr>
                </a:solidFill>
              </a:rPr>
              <a:t>右键点击左侧微信登陆头像，在菜单中选择“设置别名”，在弹出消息框中输入别名。别名会显示在聊天框上方的聊天好友昵称后方，方便营销时区分身份。</a:t>
            </a: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098451"/>
            <a:ext cx="6705600"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321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99"/>
                                        </p:tgtEl>
                                        <p:attrNameLst>
                                          <p:attrName>style.visibility</p:attrName>
                                        </p:attrNameLst>
                                      </p:cBhvr>
                                      <p:to>
                                        <p:strVal val="visible"/>
                                      </p:to>
                                    </p:set>
                                    <p:animEffect transition="in" filter="fade">
                                      <p:cBhvr>
                                        <p:cTn id="11" dur="500"/>
                                        <p:tgtEl>
                                          <p:spTgt spid="409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100"/>
                                        </p:tgtEl>
                                        <p:attrNameLst>
                                          <p:attrName>style.visibility</p:attrName>
                                        </p:attrNameLst>
                                      </p:cBhvr>
                                      <p:to>
                                        <p:strVal val="visible"/>
                                      </p:to>
                                    </p:set>
                                    <p:animEffect transition="in" filter="fade">
                                      <p:cBhvr>
                                        <p:cTn id="20" dur="500"/>
                                        <p:tgtEl>
                                          <p:spTgt spid="410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4100"/>
                                        </p:tgtEl>
                                      </p:cBhvr>
                                    </p:animEffect>
                                    <p:set>
                                      <p:cBhvr>
                                        <p:cTn id="25" dur="1" fill="hold">
                                          <p:stCondLst>
                                            <p:cond delay="499"/>
                                          </p:stCondLst>
                                        </p:cTn>
                                        <p:tgtEl>
                                          <p:spTgt spid="41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solidFill>
                  <a:schemeClr val="bg1">
                    <a:lumMod val="95000"/>
                  </a:schemeClr>
                </a:solidFill>
              </a:rPr>
              <a:t>全部</a:t>
            </a:r>
            <a:r>
              <a:rPr lang="zh-CN" altLang="zh-CN" b="1" dirty="0" smtClean="0">
                <a:solidFill>
                  <a:schemeClr val="bg1">
                    <a:lumMod val="95000"/>
                  </a:schemeClr>
                </a:solidFill>
              </a:rPr>
              <a:t>好友</a:t>
            </a:r>
            <a:endParaRPr lang="zh-CN" altLang="en-US" b="1" dirty="0">
              <a:solidFill>
                <a:schemeClr val="bg1">
                  <a:lumMod val="95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0558" y="1414215"/>
            <a:ext cx="5042883" cy="3473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670719" y="5134725"/>
            <a:ext cx="5802560" cy="1569660"/>
          </a:xfrm>
          <a:prstGeom prst="rect">
            <a:avLst/>
          </a:prstGeom>
        </p:spPr>
        <p:txBody>
          <a:bodyPr wrap="square">
            <a:spAutoFit/>
          </a:bodyPr>
          <a:lstStyle/>
          <a:p>
            <a:r>
              <a:rPr lang="zh-CN" altLang="zh-CN" sz="2400" dirty="0">
                <a:solidFill>
                  <a:schemeClr val="bg1">
                    <a:lumMod val="95000"/>
                  </a:schemeClr>
                </a:solidFill>
              </a:rPr>
              <a:t>左边栏选择全部聊天，即可看到已经登录的微信所有聊天好友，省去多账号收发消息的繁琐点击，就像只使用一个微信号一样方便。</a:t>
            </a:r>
          </a:p>
        </p:txBody>
      </p:sp>
      <p:pic>
        <p:nvPicPr>
          <p:cNvPr id="7" name="Picture 2" descr="C:\Users\Administrator\Desktop\米云客服标志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335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69024" y="427311"/>
            <a:ext cx="3005951" cy="769441"/>
          </a:xfrm>
          <a:prstGeom prst="rect">
            <a:avLst/>
          </a:prstGeom>
        </p:spPr>
        <p:txBody>
          <a:bodyPr wrap="none">
            <a:spAutoFit/>
          </a:bodyPr>
          <a:lstStyle/>
          <a:p>
            <a:r>
              <a:rPr lang="zh-CN" altLang="en-US" sz="4400" dirty="0" smtClean="0">
                <a:solidFill>
                  <a:schemeClr val="bg1"/>
                </a:solidFill>
                <a:latin typeface="+mj-ea"/>
                <a:ea typeface="+mj-ea"/>
              </a:rPr>
              <a:t>未处理消息</a:t>
            </a:r>
            <a:endParaRPr lang="zh-CN" altLang="zh-CN" sz="4400" dirty="0" smtClean="0">
              <a:solidFill>
                <a:schemeClr val="bg1"/>
              </a:solidFill>
              <a:latin typeface="+mj-ea"/>
              <a:ea typeface="+mj-ea"/>
            </a:endParaRPr>
          </a:p>
        </p:txBody>
      </p:sp>
      <p:sp>
        <p:nvSpPr>
          <p:cNvPr id="3" name="矩形 2"/>
          <p:cNvSpPr/>
          <p:nvPr/>
        </p:nvSpPr>
        <p:spPr>
          <a:xfrm>
            <a:off x="1208147" y="5211669"/>
            <a:ext cx="6727706" cy="707886"/>
          </a:xfrm>
          <a:prstGeom prst="rect">
            <a:avLst/>
          </a:prstGeom>
        </p:spPr>
        <p:txBody>
          <a:bodyPr wrap="squar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在全部聊天中，点击“未处理”，即可查看所有未读</a:t>
            </a:r>
            <a:r>
              <a:rPr lang="zh-CN" altLang="en-US" sz="2000" dirty="0">
                <a:solidFill>
                  <a:schemeClr val="bg1"/>
                </a:solidFill>
                <a:latin typeface="微软雅黑" panose="020B0503020204020204" pitchFamily="34" charset="-122"/>
                <a:ea typeface="微软雅黑" panose="020B0503020204020204" pitchFamily="34" charset="-122"/>
              </a:rPr>
              <a:t>消息</a:t>
            </a:r>
            <a:r>
              <a:rPr lang="zh-CN" altLang="en-US" sz="2000" dirty="0" smtClean="0">
                <a:solidFill>
                  <a:schemeClr val="bg1"/>
                </a:solidFill>
                <a:latin typeface="微软雅黑" panose="020B0503020204020204" pitchFamily="34" charset="-122"/>
                <a:ea typeface="微软雅黑" panose="020B0503020204020204" pitchFamily="34" charset="-122"/>
              </a:rPr>
              <a:t>。使用</a:t>
            </a:r>
            <a:r>
              <a:rPr lang="zh-CN" altLang="en-US" sz="2000" dirty="0">
                <a:solidFill>
                  <a:schemeClr val="bg1"/>
                </a:solidFill>
                <a:latin typeface="微软雅黑" panose="020B0503020204020204" pitchFamily="34" charset="-122"/>
                <a:ea typeface="微软雅黑" panose="020B0503020204020204" pitchFamily="34" charset="-122"/>
              </a:rPr>
              <a:t>“未处理”功能，让你的营销没有漏网之鱼。</a:t>
            </a:r>
            <a:endParaRPr lang="zh-CN" altLang="zh-CN" sz="2000" dirty="0" smtClean="0">
              <a:solidFill>
                <a:schemeClr val="bg1"/>
              </a:solidFill>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188" y="1412776"/>
            <a:ext cx="4915047" cy="343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3235" y="1412776"/>
            <a:ext cx="2108977" cy="343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右箭头 5"/>
          <p:cNvSpPr/>
          <p:nvPr/>
        </p:nvSpPr>
        <p:spPr>
          <a:xfrm rot="17457215">
            <a:off x="4817368" y="1916832"/>
            <a:ext cx="432048" cy="36004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8" name="Picture 2" descr="C:\Users\Administrator\Desktop\米云客服标志2.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06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500"/>
                                        <p:tgtEl>
                                          <p:spTgt spid="410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1001</TotalTime>
  <Words>1687</Words>
  <Application>Microsoft Office PowerPoint</Application>
  <PresentationFormat>全屏显示(4:3)</PresentationFormat>
  <Paragraphs>141</Paragraphs>
  <Slides>44</Slides>
  <Notes>2</Notes>
  <HiddenSlides>0</HiddenSlides>
  <MMClips>0</MMClips>
  <ScaleCrop>false</ScaleCrop>
  <HeadingPairs>
    <vt:vector size="4" baseType="variant">
      <vt:variant>
        <vt:lpstr>主题</vt:lpstr>
      </vt:variant>
      <vt:variant>
        <vt:i4>1</vt:i4>
      </vt:variant>
      <vt:variant>
        <vt:lpstr>幻灯片标题</vt:lpstr>
      </vt:variant>
      <vt:variant>
        <vt:i4>44</vt:i4>
      </vt:variant>
    </vt:vector>
  </HeadingPairs>
  <TitlesOfParts>
    <vt:vector size="45" baseType="lpstr">
      <vt:lpstr>Office 主题</vt:lpstr>
      <vt:lpstr>米云客服使用说明</vt:lpstr>
      <vt:lpstr>产品介绍</vt:lpstr>
      <vt:lpstr>使用环境安装</vt:lpstr>
      <vt:lpstr>账号登陆</vt:lpstr>
      <vt:lpstr>微信登陆</vt:lpstr>
      <vt:lpstr>微信退出&amp;重新登陆</vt:lpstr>
      <vt:lpstr>备注信息设置</vt:lpstr>
      <vt:lpstr>全部好友</vt:lpstr>
      <vt:lpstr>PowerPoint 演示文稿</vt:lpstr>
      <vt:lpstr>设置备注</vt:lpstr>
      <vt:lpstr>设置标签</vt:lpstr>
      <vt:lpstr>查看好友详细信息</vt:lpstr>
      <vt:lpstr>设置好友分类</vt:lpstr>
      <vt:lpstr>好友分类显示</vt:lpstr>
      <vt:lpstr>聊天记录查询</vt:lpstr>
      <vt:lpstr>聊天记录查询</vt:lpstr>
      <vt:lpstr>聊天记录查询</vt:lpstr>
      <vt:lpstr>群发助手</vt:lpstr>
      <vt:lpstr>群发助手</vt:lpstr>
      <vt:lpstr>群发助手</vt:lpstr>
      <vt:lpstr>PowerPoint 演示文稿</vt:lpstr>
      <vt:lpstr>PowerPoint 演示文稿</vt:lpstr>
      <vt:lpstr>PowerPoint 演示文稿</vt:lpstr>
      <vt:lpstr>PowerPoint 演示文稿</vt:lpstr>
      <vt:lpstr>PowerPoint 演示文稿</vt:lpstr>
      <vt:lpstr>常用语设置</vt:lpstr>
      <vt:lpstr>新建目录&amp;编辑目录</vt:lpstr>
      <vt:lpstr>新建常用语&amp;编辑常用语</vt:lpstr>
      <vt:lpstr>删除目录&amp;删除常用语</vt:lpstr>
      <vt:lpstr>PowerPoint 演示文稿</vt:lpstr>
      <vt:lpstr>使用常用语</vt:lpstr>
      <vt:lpstr>修改密码</vt:lpstr>
      <vt:lpstr>管理员账号管理</vt:lpstr>
      <vt:lpstr>管理员账号管理</vt:lpstr>
      <vt:lpstr>管理员好友分类</vt:lpstr>
      <vt:lpstr>管理员好友分类</vt:lpstr>
      <vt:lpstr>设置消息提醒方式</vt:lpstr>
      <vt:lpstr>设置自定义自动回复</vt:lpstr>
      <vt:lpstr>人群画像分析</vt:lpstr>
      <vt:lpstr>人群画像分析</vt:lpstr>
      <vt:lpstr>人群画像分析</vt:lpstr>
      <vt:lpstr>退出系统</vt:lpstr>
      <vt:lpstr>结语</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孙鹏</dc:creator>
  <cp:lastModifiedBy>admin</cp:lastModifiedBy>
  <cp:revision>70</cp:revision>
  <dcterms:created xsi:type="dcterms:W3CDTF">2016-03-02T03:53:06Z</dcterms:created>
  <dcterms:modified xsi:type="dcterms:W3CDTF">2016-08-30T07:43:34Z</dcterms:modified>
</cp:coreProperties>
</file>