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1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36" name="Group 16"/>
          <p:cNvGrpSpPr>
            <a:grpSpLocks/>
          </p:cNvGrpSpPr>
          <p:nvPr/>
        </p:nvGrpSpPr>
        <p:grpSpPr bwMode="auto">
          <a:xfrm>
            <a:off x="0" y="5791200"/>
            <a:ext cx="9144000" cy="1066800"/>
            <a:chOff x="0" y="3648"/>
            <a:chExt cx="5760" cy="672"/>
          </a:xfrm>
        </p:grpSpPr>
        <p:sp>
          <p:nvSpPr>
            <p:cNvPr id="5137" name="Line 17"/>
            <p:cNvSpPr>
              <a:spLocks noChangeShapeType="1"/>
            </p:cNvSpPr>
            <p:nvPr/>
          </p:nvSpPr>
          <p:spPr bwMode="auto">
            <a:xfrm>
              <a:off x="0" y="4320"/>
              <a:ext cx="5760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5138" name="Picture 18" descr="84"/>
            <p:cNvPicPr>
              <a:picLocks noChangeAspect="1" noChangeArrowheads="1"/>
            </p:cNvPicPr>
            <p:nvPr/>
          </p:nvPicPr>
          <p:blipFill>
            <a:blip r:embed="rId2" cstate="print"/>
            <a:srcRect l="38531"/>
            <a:stretch>
              <a:fillRect/>
            </a:stretch>
          </p:blipFill>
          <p:spPr bwMode="auto">
            <a:xfrm>
              <a:off x="4152" y="3648"/>
              <a:ext cx="1608" cy="624"/>
            </a:xfrm>
            <a:prstGeom prst="rect">
              <a:avLst/>
            </a:prstGeom>
            <a:noFill/>
          </p:spPr>
        </p:pic>
        <p:sp>
          <p:nvSpPr>
            <p:cNvPr id="5139" name="Line 19"/>
            <p:cNvSpPr>
              <a:spLocks noChangeShapeType="1"/>
            </p:cNvSpPr>
            <p:nvPr/>
          </p:nvSpPr>
          <p:spPr bwMode="auto">
            <a:xfrm>
              <a:off x="0" y="4032"/>
              <a:ext cx="4032" cy="0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endParaRPr lang="zh-CN" altLang="en-US"/>
            </a:p>
          </p:txBody>
        </p:sp>
        <p:pic>
          <p:nvPicPr>
            <p:cNvPr id="5140" name="Picture 20" descr="84"/>
            <p:cNvPicPr>
              <a:picLocks noChangeAspect="1" noChangeArrowheads="1"/>
            </p:cNvPicPr>
            <p:nvPr/>
          </p:nvPicPr>
          <p:blipFill>
            <a:blip r:embed="rId2" cstate="print"/>
            <a:srcRect l="38531"/>
            <a:stretch>
              <a:fillRect/>
            </a:stretch>
          </p:blipFill>
          <p:spPr bwMode="auto">
            <a:xfrm>
              <a:off x="4152" y="3648"/>
              <a:ext cx="1608" cy="624"/>
            </a:xfrm>
            <a:prstGeom prst="rect">
              <a:avLst/>
            </a:prstGeom>
            <a:noFill/>
          </p:spPr>
        </p:pic>
        <p:sp>
          <p:nvSpPr>
            <p:cNvPr id="5141" name="Line 21"/>
            <p:cNvSpPr>
              <a:spLocks noChangeShapeType="1"/>
            </p:cNvSpPr>
            <p:nvPr/>
          </p:nvSpPr>
          <p:spPr bwMode="auto">
            <a:xfrm>
              <a:off x="0" y="4032"/>
              <a:ext cx="4032" cy="0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endParaRPr lang="zh-CN" altLang="en-US"/>
            </a:p>
          </p:txBody>
        </p:sp>
        <p:pic>
          <p:nvPicPr>
            <p:cNvPr id="5142" name="Picture 22" descr="84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38531"/>
            <a:stretch>
              <a:fillRect/>
            </a:stretch>
          </p:blipFill>
          <p:spPr bwMode="auto">
            <a:xfrm>
              <a:off x="4152" y="3648"/>
              <a:ext cx="1608" cy="624"/>
            </a:xfrm>
            <a:prstGeom prst="rect">
              <a:avLst/>
            </a:prstGeom>
            <a:noFill/>
          </p:spPr>
        </p:pic>
        <p:sp>
          <p:nvSpPr>
            <p:cNvPr id="5143" name="Line 23"/>
            <p:cNvSpPr>
              <a:spLocks noChangeShapeType="1"/>
            </p:cNvSpPr>
            <p:nvPr userDrawn="1"/>
          </p:nvSpPr>
          <p:spPr bwMode="auto">
            <a:xfrm>
              <a:off x="0" y="4032"/>
              <a:ext cx="4032" cy="0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5144" name="Group 24"/>
          <p:cNvGrpSpPr>
            <a:grpSpLocks/>
          </p:cNvGrpSpPr>
          <p:nvPr/>
        </p:nvGrpSpPr>
        <p:grpSpPr bwMode="auto">
          <a:xfrm>
            <a:off x="0" y="0"/>
            <a:ext cx="9144000" cy="1196975"/>
            <a:chOff x="612" y="300"/>
            <a:chExt cx="3811" cy="510"/>
          </a:xfrm>
        </p:grpSpPr>
        <p:pic>
          <p:nvPicPr>
            <p:cNvPr id="5145" name="Picture 25" descr="1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12" y="300"/>
              <a:ext cx="2040" cy="510"/>
            </a:xfrm>
            <a:prstGeom prst="rect">
              <a:avLst/>
            </a:prstGeom>
            <a:noFill/>
          </p:spPr>
        </p:pic>
        <p:pic>
          <p:nvPicPr>
            <p:cNvPr id="5146" name="Picture 26" descr="2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53" y="300"/>
              <a:ext cx="1770" cy="510"/>
            </a:xfrm>
            <a:prstGeom prst="rect">
              <a:avLst/>
            </a:prstGeom>
            <a:noFill/>
          </p:spPr>
        </p:pic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53335"/>
            <a:ext cx="2133600" cy="288033"/>
          </a:xfrm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4283968" y="6453336"/>
            <a:ext cx="2133600" cy="268139"/>
          </a:xfrm>
        </p:spPr>
        <p:txBody>
          <a:bodyPr/>
          <a:lstStyle>
            <a:lvl1pPr>
              <a:defRPr/>
            </a:lvl1pPr>
          </a:lstStyle>
          <a:p>
            <a:fld id="{818B1635-4034-452A-9E74-D24747884DAD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397A63-333D-49E6-91D5-1EF9240D548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8925" y="260350"/>
            <a:ext cx="2058988" cy="586581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60350"/>
            <a:ext cx="6029325" cy="586581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38CAA9-F1A7-45C2-A39B-CEA1981CA323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D279BD-08F4-4213-A239-02939DADFDD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322244-A336-49AD-A26B-41AE968526B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E6AE48-424B-4BA5-9F92-2CDEF11EFDD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4F628E-456C-4F6A-9DF2-739969EA069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E0D823-F1A5-4AA6-A70C-A904005398F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404B0E-BE78-4C44-8CB5-D2C7F37B5573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91F7D9-F219-4EF0-A67F-6960DF648408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170D20-D922-4C00-B891-094AABAB0B3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3" name="Group 9"/>
          <p:cNvGrpSpPr>
            <a:grpSpLocks/>
          </p:cNvGrpSpPr>
          <p:nvPr/>
        </p:nvGrpSpPr>
        <p:grpSpPr bwMode="auto">
          <a:xfrm>
            <a:off x="0" y="0"/>
            <a:ext cx="9144000" cy="508000"/>
            <a:chOff x="0" y="0"/>
            <a:chExt cx="5760" cy="320"/>
          </a:xfrm>
        </p:grpSpPr>
        <p:sp>
          <p:nvSpPr>
            <p:cNvPr id="1034" name="Rectangle 10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300"/>
            </a:xfrm>
            <a:prstGeom prst="rect">
              <a:avLst/>
            </a:prstGeom>
            <a:gradFill rotWithShape="0">
              <a:gsLst>
                <a:gs pos="0">
                  <a:srgbClr val="0033CC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zh-CN" altLang="zh-CN" sz="3600" b="1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endParaRPr>
            </a:p>
          </p:txBody>
        </p:sp>
        <p:pic>
          <p:nvPicPr>
            <p:cNvPr id="1035" name="Picture 11" descr="xjtut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80" y="41"/>
              <a:ext cx="912" cy="215"/>
            </a:xfrm>
            <a:prstGeom prst="rect">
              <a:avLst/>
            </a:prstGeom>
            <a:noFill/>
          </p:spPr>
        </p:pic>
        <p:sp>
          <p:nvSpPr>
            <p:cNvPr id="1036" name="Text Box 12"/>
            <p:cNvSpPr txBox="1">
              <a:spLocks noChangeArrowheads="1"/>
            </p:cNvSpPr>
            <p:nvPr/>
          </p:nvSpPr>
          <p:spPr bwMode="auto">
            <a:xfrm>
              <a:off x="3840" y="57"/>
              <a:ext cx="18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just">
                <a:spcBef>
                  <a:spcPct val="50000"/>
                </a:spcBef>
              </a:pPr>
              <a:r>
                <a:rPr kumimoji="1" lang="en-US" altLang="zh-CN" b="1" i="1">
                  <a:solidFill>
                    <a:srgbClr val="0000CC"/>
                  </a:solidFill>
                  <a:ea typeface="黑体" pitchFamily="2" charset="-122"/>
                </a:rPr>
                <a:t>Xi’an Jiaotong University</a:t>
              </a:r>
            </a:p>
          </p:txBody>
        </p:sp>
        <p:sp>
          <p:nvSpPr>
            <p:cNvPr id="1037" name="Line 13"/>
            <p:cNvSpPr>
              <a:spLocks noChangeShapeType="1"/>
            </p:cNvSpPr>
            <p:nvPr/>
          </p:nvSpPr>
          <p:spPr bwMode="auto">
            <a:xfrm>
              <a:off x="0" y="320"/>
              <a:ext cx="5760" cy="0"/>
            </a:xfrm>
            <a:prstGeom prst="line">
              <a:avLst/>
            </a:prstGeom>
            <a:noFill/>
            <a:ln w="12700" cap="sq">
              <a:solidFill>
                <a:srgbClr val="9999FF"/>
              </a:solidFill>
              <a:round/>
              <a:headEnd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1038" name="Text Box 14"/>
            <p:cNvSpPr txBox="1">
              <a:spLocks noChangeArrowheads="1"/>
            </p:cNvSpPr>
            <p:nvPr/>
          </p:nvSpPr>
          <p:spPr bwMode="auto">
            <a:xfrm>
              <a:off x="3840" y="57"/>
              <a:ext cx="18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just">
                <a:spcBef>
                  <a:spcPct val="50000"/>
                </a:spcBef>
              </a:pPr>
              <a:r>
                <a:rPr kumimoji="1" lang="en-US" altLang="zh-CN" b="1" i="1">
                  <a:solidFill>
                    <a:srgbClr val="0000CC"/>
                  </a:solidFill>
                  <a:ea typeface="黑体" pitchFamily="2" charset="-122"/>
                </a:rPr>
                <a:t>Xi’an Jiaotong University</a:t>
              </a:r>
            </a:p>
          </p:txBody>
        </p:sp>
        <p:sp>
          <p:nvSpPr>
            <p:cNvPr id="1039" name="Line 15"/>
            <p:cNvSpPr>
              <a:spLocks noChangeShapeType="1"/>
            </p:cNvSpPr>
            <p:nvPr/>
          </p:nvSpPr>
          <p:spPr bwMode="auto">
            <a:xfrm>
              <a:off x="0" y="320"/>
              <a:ext cx="5760" cy="0"/>
            </a:xfrm>
            <a:prstGeom prst="line">
              <a:avLst/>
            </a:prstGeom>
            <a:noFill/>
            <a:ln w="12700" cap="sq">
              <a:solidFill>
                <a:srgbClr val="9999FF"/>
              </a:solidFill>
              <a:round/>
              <a:headEnd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1040" name="Text Box 16"/>
            <p:cNvSpPr txBox="1">
              <a:spLocks noChangeArrowheads="1"/>
            </p:cNvSpPr>
            <p:nvPr userDrawn="1"/>
          </p:nvSpPr>
          <p:spPr bwMode="auto">
            <a:xfrm>
              <a:off x="3840" y="57"/>
              <a:ext cx="18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just">
                <a:spcBef>
                  <a:spcPct val="50000"/>
                </a:spcBef>
              </a:pPr>
              <a:r>
                <a:rPr kumimoji="1" lang="en-US" altLang="zh-CN" b="1" i="1">
                  <a:solidFill>
                    <a:srgbClr val="0000CC"/>
                  </a:solidFill>
                  <a:ea typeface="黑体" pitchFamily="2" charset="-122"/>
                </a:rPr>
                <a:t>Xi’an Jiaotong University</a:t>
              </a:r>
            </a:p>
          </p:txBody>
        </p:sp>
        <p:sp>
          <p:nvSpPr>
            <p:cNvPr id="1041" name="Line 17"/>
            <p:cNvSpPr>
              <a:spLocks noChangeShapeType="1"/>
            </p:cNvSpPr>
            <p:nvPr userDrawn="1"/>
          </p:nvSpPr>
          <p:spPr bwMode="auto">
            <a:xfrm>
              <a:off x="0" y="320"/>
              <a:ext cx="5760" cy="0"/>
            </a:xfrm>
            <a:prstGeom prst="line">
              <a:avLst/>
            </a:prstGeom>
            <a:noFill/>
            <a:ln w="12700" cap="sq">
              <a:solidFill>
                <a:srgbClr val="9999FF"/>
              </a:solidFill>
              <a:round/>
              <a:headEnd/>
              <a:tailEnd type="none" w="lg" len="med"/>
            </a:ln>
            <a:effectLst/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1042" name="Group 18"/>
          <p:cNvGrpSpPr>
            <a:grpSpLocks/>
          </p:cNvGrpSpPr>
          <p:nvPr/>
        </p:nvGrpSpPr>
        <p:grpSpPr bwMode="auto">
          <a:xfrm>
            <a:off x="0" y="5791200"/>
            <a:ext cx="9144000" cy="1066800"/>
            <a:chOff x="0" y="3648"/>
            <a:chExt cx="5760" cy="672"/>
          </a:xfrm>
        </p:grpSpPr>
        <p:sp>
          <p:nvSpPr>
            <p:cNvPr id="1043" name="Line 19"/>
            <p:cNvSpPr>
              <a:spLocks noChangeShapeType="1"/>
            </p:cNvSpPr>
            <p:nvPr/>
          </p:nvSpPr>
          <p:spPr bwMode="auto">
            <a:xfrm>
              <a:off x="0" y="4320"/>
              <a:ext cx="5760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1044" name="Picture 20" descr="84"/>
            <p:cNvPicPr>
              <a:picLocks noChangeAspect="1" noChangeArrowheads="1"/>
            </p:cNvPicPr>
            <p:nvPr/>
          </p:nvPicPr>
          <p:blipFill>
            <a:blip r:embed="rId14" cstate="print"/>
            <a:srcRect l="38531"/>
            <a:stretch>
              <a:fillRect/>
            </a:stretch>
          </p:blipFill>
          <p:spPr bwMode="auto">
            <a:xfrm>
              <a:off x="4152" y="3648"/>
              <a:ext cx="1608" cy="624"/>
            </a:xfrm>
            <a:prstGeom prst="rect">
              <a:avLst/>
            </a:prstGeom>
            <a:noFill/>
          </p:spPr>
        </p:pic>
        <p:sp>
          <p:nvSpPr>
            <p:cNvPr id="1045" name="Line 21"/>
            <p:cNvSpPr>
              <a:spLocks noChangeShapeType="1"/>
            </p:cNvSpPr>
            <p:nvPr/>
          </p:nvSpPr>
          <p:spPr bwMode="auto">
            <a:xfrm>
              <a:off x="0" y="4032"/>
              <a:ext cx="4032" cy="0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endParaRPr lang="zh-CN" altLang="en-US"/>
            </a:p>
          </p:txBody>
        </p:sp>
        <p:pic>
          <p:nvPicPr>
            <p:cNvPr id="1046" name="Picture 22" descr="84"/>
            <p:cNvPicPr>
              <a:picLocks noChangeAspect="1" noChangeArrowheads="1"/>
            </p:cNvPicPr>
            <p:nvPr/>
          </p:nvPicPr>
          <p:blipFill>
            <a:blip r:embed="rId14" cstate="print"/>
            <a:srcRect l="38531"/>
            <a:stretch>
              <a:fillRect/>
            </a:stretch>
          </p:blipFill>
          <p:spPr bwMode="auto">
            <a:xfrm>
              <a:off x="4152" y="3648"/>
              <a:ext cx="1608" cy="624"/>
            </a:xfrm>
            <a:prstGeom prst="rect">
              <a:avLst/>
            </a:prstGeom>
            <a:noFill/>
          </p:spPr>
        </p:pic>
        <p:sp>
          <p:nvSpPr>
            <p:cNvPr id="1047" name="Line 23"/>
            <p:cNvSpPr>
              <a:spLocks noChangeShapeType="1"/>
            </p:cNvSpPr>
            <p:nvPr/>
          </p:nvSpPr>
          <p:spPr bwMode="auto">
            <a:xfrm>
              <a:off x="0" y="4032"/>
              <a:ext cx="4032" cy="0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endParaRPr lang="zh-CN" altLang="en-US"/>
            </a:p>
          </p:txBody>
        </p:sp>
        <p:pic>
          <p:nvPicPr>
            <p:cNvPr id="1048" name="Picture 24" descr="84"/>
            <p:cNvPicPr>
              <a:picLocks noChangeAspect="1" noChangeArrowheads="1"/>
            </p:cNvPicPr>
            <p:nvPr userDrawn="1"/>
          </p:nvPicPr>
          <p:blipFill>
            <a:blip r:embed="rId14" cstate="print"/>
            <a:srcRect l="38531"/>
            <a:stretch>
              <a:fillRect/>
            </a:stretch>
          </p:blipFill>
          <p:spPr bwMode="auto">
            <a:xfrm>
              <a:off x="4152" y="3648"/>
              <a:ext cx="1608" cy="624"/>
            </a:xfrm>
            <a:prstGeom prst="rect">
              <a:avLst/>
            </a:prstGeom>
            <a:noFill/>
          </p:spPr>
        </p:pic>
        <p:sp>
          <p:nvSpPr>
            <p:cNvPr id="1049" name="Line 25"/>
            <p:cNvSpPr>
              <a:spLocks noChangeShapeType="1"/>
            </p:cNvSpPr>
            <p:nvPr userDrawn="1"/>
          </p:nvSpPr>
          <p:spPr bwMode="auto">
            <a:xfrm>
              <a:off x="0" y="4032"/>
              <a:ext cx="4032" cy="0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603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5AFCABE-B2E9-422B-AFE2-08CAF7871609}" type="slidenum">
              <a:rPr lang="en-US" altLang="zh-CN"/>
              <a:pPr/>
              <a:t>‹#›</a:t>
            </a:fld>
            <a:endParaRPr lang="en-US" altLang="zh-CN"/>
          </a:p>
        </p:txBody>
      </p:sp>
      <p:pic>
        <p:nvPicPr>
          <p:cNvPr id="1050" name="Picture 26" descr="hui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44463" y="44450"/>
            <a:ext cx="395287" cy="39528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交大答辩">
  <a:themeElements>
    <a:clrScheme name="交大答辩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交大答辩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交大答辩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交大答辩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交大答辩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交大答辩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交大答辩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交大答辩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交大答辩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交大答辩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交大答辩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交大答辩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交大答辩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交大答辩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交大答辩</Template>
  <TotalTime>1</TotalTime>
  <Words>0</Words>
  <Application>Microsoft Office PowerPoint</Application>
  <PresentationFormat>全屏显示(4:3)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交大答辩</vt:lpstr>
      <vt:lpstr>幻灯片 1</vt:lpstr>
      <vt:lpstr>幻灯片 2</vt:lpstr>
      <vt:lpstr>幻灯片 3</vt:lpstr>
      <vt:lpstr>幻灯片 4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slhan</dc:creator>
  <cp:lastModifiedBy>韩省力</cp:lastModifiedBy>
  <cp:revision>2</cp:revision>
  <cp:lastPrinted>1601-01-01T00:00:00Z</cp:lastPrinted>
  <dcterms:created xsi:type="dcterms:W3CDTF">2010-01-17T13:31:54Z</dcterms:created>
  <dcterms:modified xsi:type="dcterms:W3CDTF">2010-12-22T08:48:36Z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